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5" r:id="rId7"/>
    <p:sldId id="261" r:id="rId8"/>
    <p:sldId id="266" r:id="rId9"/>
    <p:sldId id="262" r:id="rId10"/>
    <p:sldId id="267" r:id="rId11"/>
    <p:sldId id="263" r:id="rId12"/>
    <p:sldId id="268" r:id="rId13"/>
    <p:sldId id="269" r:id="rId14"/>
    <p:sldId id="270" r:id="rId15"/>
    <p:sldId id="271" r:id="rId16"/>
    <p:sldId id="272"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5EADE0-BF74-42C7-A894-621EBE4615BE}" type="doc">
      <dgm:prSet loTypeId="urn:microsoft.com/office/officeart/2005/8/layout/hProcess9" loCatId="process" qsTypeId="urn:microsoft.com/office/officeart/2005/8/quickstyle/simple1" qsCatId="simple" csTypeId="urn:microsoft.com/office/officeart/2005/8/colors/accent1_2" csCatId="accent1" phldr="1"/>
      <dgm:spPr/>
    </dgm:pt>
    <dgm:pt modelId="{064E316D-EB6B-4011-9F41-3391873A2965}">
      <dgm:prSet phldrT="[Text]" custT="1"/>
      <dgm:spPr/>
      <dgm:t>
        <a:bodyPr/>
        <a:lstStyle/>
        <a:p>
          <a:r>
            <a:rPr lang="en-US" sz="1650" b="1" dirty="0"/>
            <a:t>Identification of problem</a:t>
          </a:r>
        </a:p>
      </dgm:t>
    </dgm:pt>
    <dgm:pt modelId="{77F4B4C8-F9EC-4350-AA34-54181ACB584E}" type="parTrans" cxnId="{1859F0E1-0930-40D2-9CCA-48871BAD6792}">
      <dgm:prSet/>
      <dgm:spPr/>
      <dgm:t>
        <a:bodyPr/>
        <a:lstStyle/>
        <a:p>
          <a:endParaRPr lang="en-US"/>
        </a:p>
      </dgm:t>
    </dgm:pt>
    <dgm:pt modelId="{56B1AA03-F4D1-4FE2-B960-E4FC0F21F95D}" type="sibTrans" cxnId="{1859F0E1-0930-40D2-9CCA-48871BAD6792}">
      <dgm:prSet/>
      <dgm:spPr/>
      <dgm:t>
        <a:bodyPr/>
        <a:lstStyle/>
        <a:p>
          <a:endParaRPr lang="en-US"/>
        </a:p>
      </dgm:t>
    </dgm:pt>
    <dgm:pt modelId="{693499F7-7044-4433-A514-D7A768A52E1A}">
      <dgm:prSet phldrT="[Text]" custT="1"/>
      <dgm:spPr/>
      <dgm:t>
        <a:bodyPr/>
        <a:lstStyle/>
        <a:p>
          <a:r>
            <a:rPr lang="en-US" sz="1650" b="1" dirty="0"/>
            <a:t>Implementation of alternative</a:t>
          </a:r>
        </a:p>
      </dgm:t>
    </dgm:pt>
    <dgm:pt modelId="{4EB98553-03DA-4CA9-A165-8504014E415F}" type="parTrans" cxnId="{82021C91-25FC-4E63-9E26-663F6A04B630}">
      <dgm:prSet/>
      <dgm:spPr/>
      <dgm:t>
        <a:bodyPr/>
        <a:lstStyle/>
        <a:p>
          <a:endParaRPr lang="en-US"/>
        </a:p>
      </dgm:t>
    </dgm:pt>
    <dgm:pt modelId="{F4DE3D2D-3EDE-43CF-AF33-4DC90E87D8D2}" type="sibTrans" cxnId="{82021C91-25FC-4E63-9E26-663F6A04B630}">
      <dgm:prSet/>
      <dgm:spPr/>
      <dgm:t>
        <a:bodyPr/>
        <a:lstStyle/>
        <a:p>
          <a:endParaRPr lang="en-US"/>
        </a:p>
      </dgm:t>
    </dgm:pt>
    <dgm:pt modelId="{F3BC3A08-5E32-4A77-806F-990150756DB2}">
      <dgm:prSet phldrT="[Text]"/>
      <dgm:spPr/>
      <dgm:t>
        <a:bodyPr/>
        <a:lstStyle/>
        <a:p>
          <a:r>
            <a:rPr lang="en-US" b="1" dirty="0"/>
            <a:t>Evaluation of decision effectiveness</a:t>
          </a:r>
        </a:p>
      </dgm:t>
    </dgm:pt>
    <dgm:pt modelId="{0E0B3DD4-7F3E-4BBD-92A7-976D88DF201C}" type="parTrans" cxnId="{49D11AAC-1DF3-4A74-A0A1-B6E5EE75C482}">
      <dgm:prSet/>
      <dgm:spPr/>
      <dgm:t>
        <a:bodyPr/>
        <a:lstStyle/>
        <a:p>
          <a:endParaRPr lang="en-US"/>
        </a:p>
      </dgm:t>
    </dgm:pt>
    <dgm:pt modelId="{84A8168C-1A1E-421B-8EF6-AE0952A0E2B8}" type="sibTrans" cxnId="{49D11AAC-1DF3-4A74-A0A1-B6E5EE75C482}">
      <dgm:prSet/>
      <dgm:spPr/>
      <dgm:t>
        <a:bodyPr/>
        <a:lstStyle/>
        <a:p>
          <a:endParaRPr lang="en-US"/>
        </a:p>
      </dgm:t>
    </dgm:pt>
    <dgm:pt modelId="{C3546809-8C0D-451A-AF63-9FCBD67A927B}">
      <dgm:prSet custT="1"/>
      <dgm:spPr/>
      <dgm:t>
        <a:bodyPr/>
        <a:lstStyle/>
        <a:p>
          <a:r>
            <a:rPr lang="en-US" sz="1650" b="1" dirty="0"/>
            <a:t>Identification of decision criteria</a:t>
          </a:r>
        </a:p>
      </dgm:t>
    </dgm:pt>
    <dgm:pt modelId="{C7137CB6-6094-402B-B418-DD2BC30F1555}" type="parTrans" cxnId="{4433505C-E5E0-4260-9B97-2907742CBE80}">
      <dgm:prSet/>
      <dgm:spPr/>
      <dgm:t>
        <a:bodyPr/>
        <a:lstStyle/>
        <a:p>
          <a:endParaRPr lang="en-US"/>
        </a:p>
      </dgm:t>
    </dgm:pt>
    <dgm:pt modelId="{2B40B00A-2E81-48FC-B38E-097C1642FA7E}" type="sibTrans" cxnId="{4433505C-E5E0-4260-9B97-2907742CBE80}">
      <dgm:prSet/>
      <dgm:spPr/>
      <dgm:t>
        <a:bodyPr/>
        <a:lstStyle/>
        <a:p>
          <a:endParaRPr lang="en-US"/>
        </a:p>
      </dgm:t>
    </dgm:pt>
    <dgm:pt modelId="{11A541FD-1DC3-455D-AA6B-131FBC0A7855}">
      <dgm:prSet custT="1"/>
      <dgm:spPr/>
      <dgm:t>
        <a:bodyPr/>
        <a:lstStyle/>
        <a:p>
          <a:r>
            <a:rPr lang="en-US" sz="1650" b="1" dirty="0"/>
            <a:t>Allocation of weights to criteria</a:t>
          </a:r>
        </a:p>
      </dgm:t>
    </dgm:pt>
    <dgm:pt modelId="{7195ADF9-F1B9-4A60-8A45-13EF449502EA}" type="parTrans" cxnId="{17377946-8789-4C03-A87D-2DC18DD51230}">
      <dgm:prSet/>
      <dgm:spPr/>
      <dgm:t>
        <a:bodyPr/>
        <a:lstStyle/>
        <a:p>
          <a:endParaRPr lang="en-US"/>
        </a:p>
      </dgm:t>
    </dgm:pt>
    <dgm:pt modelId="{FDE8C3BA-FB20-49FD-BFAB-4406426BEA67}" type="sibTrans" cxnId="{17377946-8789-4C03-A87D-2DC18DD51230}">
      <dgm:prSet/>
      <dgm:spPr/>
      <dgm:t>
        <a:bodyPr/>
        <a:lstStyle/>
        <a:p>
          <a:endParaRPr lang="en-US"/>
        </a:p>
      </dgm:t>
    </dgm:pt>
    <dgm:pt modelId="{96EF5416-D4A4-4055-9E54-11055A09B5A5}">
      <dgm:prSet custT="1"/>
      <dgm:spPr/>
      <dgm:t>
        <a:bodyPr/>
        <a:lstStyle/>
        <a:p>
          <a:r>
            <a:rPr lang="en-US" sz="1650" b="1" dirty="0"/>
            <a:t>Development of alternatives</a:t>
          </a:r>
        </a:p>
      </dgm:t>
    </dgm:pt>
    <dgm:pt modelId="{B8D7D586-87E9-4937-A0F6-A4B9CD5049D2}" type="parTrans" cxnId="{5BCA0CFF-BDA7-4695-81F1-15BF6FE57E27}">
      <dgm:prSet/>
      <dgm:spPr/>
      <dgm:t>
        <a:bodyPr/>
        <a:lstStyle/>
        <a:p>
          <a:endParaRPr lang="en-US"/>
        </a:p>
      </dgm:t>
    </dgm:pt>
    <dgm:pt modelId="{3F02000C-05E4-4882-9079-A8F0AE0AF2AE}" type="sibTrans" cxnId="{5BCA0CFF-BDA7-4695-81F1-15BF6FE57E27}">
      <dgm:prSet/>
      <dgm:spPr/>
      <dgm:t>
        <a:bodyPr/>
        <a:lstStyle/>
        <a:p>
          <a:endParaRPr lang="en-US"/>
        </a:p>
      </dgm:t>
    </dgm:pt>
    <dgm:pt modelId="{8CBB6932-82CC-4F52-899E-F3E483EB354C}">
      <dgm:prSet custT="1"/>
      <dgm:spPr/>
      <dgm:t>
        <a:bodyPr/>
        <a:lstStyle/>
        <a:p>
          <a:r>
            <a:rPr lang="en-US" sz="1650" b="1" dirty="0"/>
            <a:t>Analysis of alternatives</a:t>
          </a:r>
        </a:p>
      </dgm:t>
    </dgm:pt>
    <dgm:pt modelId="{7A1C3ACC-2B61-4DC7-85B9-41EC9FA31D17}" type="parTrans" cxnId="{C494AF64-C52F-44CF-9D26-D8C8DED4A116}">
      <dgm:prSet/>
      <dgm:spPr/>
      <dgm:t>
        <a:bodyPr/>
        <a:lstStyle/>
        <a:p>
          <a:endParaRPr lang="en-US"/>
        </a:p>
      </dgm:t>
    </dgm:pt>
    <dgm:pt modelId="{1676965D-B275-4DDA-B0B1-CA0C4C5B06A5}" type="sibTrans" cxnId="{C494AF64-C52F-44CF-9D26-D8C8DED4A116}">
      <dgm:prSet/>
      <dgm:spPr/>
      <dgm:t>
        <a:bodyPr/>
        <a:lstStyle/>
        <a:p>
          <a:endParaRPr lang="en-US"/>
        </a:p>
      </dgm:t>
    </dgm:pt>
    <dgm:pt modelId="{53F4E440-68E8-4D5C-BAF0-9329184CE825}">
      <dgm:prSet custT="1"/>
      <dgm:spPr/>
      <dgm:t>
        <a:bodyPr/>
        <a:lstStyle/>
        <a:p>
          <a:r>
            <a:rPr lang="en-US" sz="1650" b="1" dirty="0"/>
            <a:t>Selection of alternative</a:t>
          </a:r>
        </a:p>
      </dgm:t>
    </dgm:pt>
    <dgm:pt modelId="{8262795E-679D-4DA0-A01C-A590D08E12BC}" type="parTrans" cxnId="{B4A5F708-6B15-41AA-AB33-A19983856F15}">
      <dgm:prSet/>
      <dgm:spPr/>
      <dgm:t>
        <a:bodyPr/>
        <a:lstStyle/>
        <a:p>
          <a:endParaRPr lang="en-US"/>
        </a:p>
      </dgm:t>
    </dgm:pt>
    <dgm:pt modelId="{37D9AF2F-3051-436B-990B-21706A8DD44A}" type="sibTrans" cxnId="{B4A5F708-6B15-41AA-AB33-A19983856F15}">
      <dgm:prSet/>
      <dgm:spPr/>
      <dgm:t>
        <a:bodyPr/>
        <a:lstStyle/>
        <a:p>
          <a:endParaRPr lang="en-US"/>
        </a:p>
      </dgm:t>
    </dgm:pt>
    <dgm:pt modelId="{BD691C1E-39C7-40CD-962C-6320C532E8F4}" type="pres">
      <dgm:prSet presAssocID="{D85EADE0-BF74-42C7-A894-621EBE4615BE}" presName="CompostProcess" presStyleCnt="0">
        <dgm:presLayoutVars>
          <dgm:dir/>
          <dgm:resizeHandles val="exact"/>
        </dgm:presLayoutVars>
      </dgm:prSet>
      <dgm:spPr/>
    </dgm:pt>
    <dgm:pt modelId="{BED1271E-8452-49BA-9FD2-ACA39D2BE331}" type="pres">
      <dgm:prSet presAssocID="{D85EADE0-BF74-42C7-A894-621EBE4615BE}" presName="arrow" presStyleLbl="bgShp" presStyleIdx="0" presStyleCnt="1"/>
      <dgm:spPr/>
    </dgm:pt>
    <dgm:pt modelId="{A6151064-A12A-4249-ABCD-6D56F36183D6}" type="pres">
      <dgm:prSet presAssocID="{D85EADE0-BF74-42C7-A894-621EBE4615BE}" presName="linearProcess" presStyleCnt="0"/>
      <dgm:spPr/>
    </dgm:pt>
    <dgm:pt modelId="{34D0867F-B515-4032-B983-9C20FF48A20B}" type="pres">
      <dgm:prSet presAssocID="{064E316D-EB6B-4011-9F41-3391873A2965}" presName="textNode" presStyleLbl="node1" presStyleIdx="0" presStyleCnt="8">
        <dgm:presLayoutVars>
          <dgm:bulletEnabled val="1"/>
        </dgm:presLayoutVars>
      </dgm:prSet>
      <dgm:spPr/>
    </dgm:pt>
    <dgm:pt modelId="{402535E3-497A-49D3-97A2-43E389203AD3}" type="pres">
      <dgm:prSet presAssocID="{56B1AA03-F4D1-4FE2-B960-E4FC0F21F95D}" presName="sibTrans" presStyleCnt="0"/>
      <dgm:spPr/>
    </dgm:pt>
    <dgm:pt modelId="{0FF6808C-DDEC-41BB-A148-3FCF918771D9}" type="pres">
      <dgm:prSet presAssocID="{C3546809-8C0D-451A-AF63-9FCBD67A927B}" presName="textNode" presStyleLbl="node1" presStyleIdx="1" presStyleCnt="8">
        <dgm:presLayoutVars>
          <dgm:bulletEnabled val="1"/>
        </dgm:presLayoutVars>
      </dgm:prSet>
      <dgm:spPr/>
    </dgm:pt>
    <dgm:pt modelId="{2EF04023-8852-4CC2-838E-295F92F6C6D0}" type="pres">
      <dgm:prSet presAssocID="{2B40B00A-2E81-48FC-B38E-097C1642FA7E}" presName="sibTrans" presStyleCnt="0"/>
      <dgm:spPr/>
    </dgm:pt>
    <dgm:pt modelId="{6C0C5D84-2E21-4C2A-993F-1670C05C6BC7}" type="pres">
      <dgm:prSet presAssocID="{11A541FD-1DC3-455D-AA6B-131FBC0A7855}" presName="textNode" presStyleLbl="node1" presStyleIdx="2" presStyleCnt="8">
        <dgm:presLayoutVars>
          <dgm:bulletEnabled val="1"/>
        </dgm:presLayoutVars>
      </dgm:prSet>
      <dgm:spPr/>
    </dgm:pt>
    <dgm:pt modelId="{A9386F30-605C-4396-B311-ED929DAD3B79}" type="pres">
      <dgm:prSet presAssocID="{FDE8C3BA-FB20-49FD-BFAB-4406426BEA67}" presName="sibTrans" presStyleCnt="0"/>
      <dgm:spPr/>
    </dgm:pt>
    <dgm:pt modelId="{BD730172-BA59-49A1-8BD3-45FE6241412F}" type="pres">
      <dgm:prSet presAssocID="{96EF5416-D4A4-4055-9E54-11055A09B5A5}" presName="textNode" presStyleLbl="node1" presStyleIdx="3" presStyleCnt="8">
        <dgm:presLayoutVars>
          <dgm:bulletEnabled val="1"/>
        </dgm:presLayoutVars>
      </dgm:prSet>
      <dgm:spPr/>
    </dgm:pt>
    <dgm:pt modelId="{6EDB74B8-0350-4FE6-AF7D-CC90E56A8F65}" type="pres">
      <dgm:prSet presAssocID="{3F02000C-05E4-4882-9079-A8F0AE0AF2AE}" presName="sibTrans" presStyleCnt="0"/>
      <dgm:spPr/>
    </dgm:pt>
    <dgm:pt modelId="{9423047D-F40B-47E1-9E44-60818097E9A2}" type="pres">
      <dgm:prSet presAssocID="{8CBB6932-82CC-4F52-899E-F3E483EB354C}" presName="textNode" presStyleLbl="node1" presStyleIdx="4" presStyleCnt="8">
        <dgm:presLayoutVars>
          <dgm:bulletEnabled val="1"/>
        </dgm:presLayoutVars>
      </dgm:prSet>
      <dgm:spPr/>
    </dgm:pt>
    <dgm:pt modelId="{087A4A06-1ECA-4932-A3D6-B67EFD739B49}" type="pres">
      <dgm:prSet presAssocID="{1676965D-B275-4DDA-B0B1-CA0C4C5B06A5}" presName="sibTrans" presStyleCnt="0"/>
      <dgm:spPr/>
    </dgm:pt>
    <dgm:pt modelId="{8FF6745A-2A06-4C90-8A50-BC608C873188}" type="pres">
      <dgm:prSet presAssocID="{53F4E440-68E8-4D5C-BAF0-9329184CE825}" presName="textNode" presStyleLbl="node1" presStyleIdx="5" presStyleCnt="8">
        <dgm:presLayoutVars>
          <dgm:bulletEnabled val="1"/>
        </dgm:presLayoutVars>
      </dgm:prSet>
      <dgm:spPr/>
    </dgm:pt>
    <dgm:pt modelId="{83617A55-A947-48FB-A118-3D99D3182B88}" type="pres">
      <dgm:prSet presAssocID="{37D9AF2F-3051-436B-990B-21706A8DD44A}" presName="sibTrans" presStyleCnt="0"/>
      <dgm:spPr/>
    </dgm:pt>
    <dgm:pt modelId="{B44AAA6A-940F-40CE-A532-2F936DC500AF}" type="pres">
      <dgm:prSet presAssocID="{693499F7-7044-4433-A514-D7A768A52E1A}" presName="textNode" presStyleLbl="node1" presStyleIdx="6" presStyleCnt="8">
        <dgm:presLayoutVars>
          <dgm:bulletEnabled val="1"/>
        </dgm:presLayoutVars>
      </dgm:prSet>
      <dgm:spPr/>
    </dgm:pt>
    <dgm:pt modelId="{71AFC1A4-A296-4DB2-A150-36335496DD14}" type="pres">
      <dgm:prSet presAssocID="{F4DE3D2D-3EDE-43CF-AF33-4DC90E87D8D2}" presName="sibTrans" presStyleCnt="0"/>
      <dgm:spPr/>
    </dgm:pt>
    <dgm:pt modelId="{0E0EBF29-8EFE-4B49-91C2-E43C72B706D6}" type="pres">
      <dgm:prSet presAssocID="{F3BC3A08-5E32-4A77-806F-990150756DB2}" presName="textNode" presStyleLbl="node1" presStyleIdx="7" presStyleCnt="8">
        <dgm:presLayoutVars>
          <dgm:bulletEnabled val="1"/>
        </dgm:presLayoutVars>
      </dgm:prSet>
      <dgm:spPr/>
    </dgm:pt>
  </dgm:ptLst>
  <dgm:cxnLst>
    <dgm:cxn modelId="{B4A5F708-6B15-41AA-AB33-A19983856F15}" srcId="{D85EADE0-BF74-42C7-A894-621EBE4615BE}" destId="{53F4E440-68E8-4D5C-BAF0-9329184CE825}" srcOrd="5" destOrd="0" parTransId="{8262795E-679D-4DA0-A01C-A590D08E12BC}" sibTransId="{37D9AF2F-3051-436B-990B-21706A8DD44A}"/>
    <dgm:cxn modelId="{F477950F-DDB7-42E2-9521-33F959AAA703}" type="presOf" srcId="{8CBB6932-82CC-4F52-899E-F3E483EB354C}" destId="{9423047D-F40B-47E1-9E44-60818097E9A2}" srcOrd="0" destOrd="0" presId="urn:microsoft.com/office/officeart/2005/8/layout/hProcess9"/>
    <dgm:cxn modelId="{409D1918-10B6-4070-BA9C-07D8C4C94257}" type="presOf" srcId="{C3546809-8C0D-451A-AF63-9FCBD67A927B}" destId="{0FF6808C-DDEC-41BB-A148-3FCF918771D9}" srcOrd="0" destOrd="0" presId="urn:microsoft.com/office/officeart/2005/8/layout/hProcess9"/>
    <dgm:cxn modelId="{8EE3971E-F5E2-4542-B417-3CFA2BFD3444}" type="presOf" srcId="{11A541FD-1DC3-455D-AA6B-131FBC0A7855}" destId="{6C0C5D84-2E21-4C2A-993F-1670C05C6BC7}" srcOrd="0" destOrd="0" presId="urn:microsoft.com/office/officeart/2005/8/layout/hProcess9"/>
    <dgm:cxn modelId="{0358C136-A686-41C5-90B6-37E81114579E}" type="presOf" srcId="{064E316D-EB6B-4011-9F41-3391873A2965}" destId="{34D0867F-B515-4032-B983-9C20FF48A20B}" srcOrd="0" destOrd="0" presId="urn:microsoft.com/office/officeart/2005/8/layout/hProcess9"/>
    <dgm:cxn modelId="{4433505C-E5E0-4260-9B97-2907742CBE80}" srcId="{D85EADE0-BF74-42C7-A894-621EBE4615BE}" destId="{C3546809-8C0D-451A-AF63-9FCBD67A927B}" srcOrd="1" destOrd="0" parTransId="{C7137CB6-6094-402B-B418-DD2BC30F1555}" sibTransId="{2B40B00A-2E81-48FC-B38E-097C1642FA7E}"/>
    <dgm:cxn modelId="{C494AF64-C52F-44CF-9D26-D8C8DED4A116}" srcId="{D85EADE0-BF74-42C7-A894-621EBE4615BE}" destId="{8CBB6932-82CC-4F52-899E-F3E483EB354C}" srcOrd="4" destOrd="0" parTransId="{7A1C3ACC-2B61-4DC7-85B9-41EC9FA31D17}" sibTransId="{1676965D-B275-4DDA-B0B1-CA0C4C5B06A5}"/>
    <dgm:cxn modelId="{17377946-8789-4C03-A87D-2DC18DD51230}" srcId="{D85EADE0-BF74-42C7-A894-621EBE4615BE}" destId="{11A541FD-1DC3-455D-AA6B-131FBC0A7855}" srcOrd="2" destOrd="0" parTransId="{7195ADF9-F1B9-4A60-8A45-13EF449502EA}" sibTransId="{FDE8C3BA-FB20-49FD-BFAB-4406426BEA67}"/>
    <dgm:cxn modelId="{FDB0D96E-BC86-4834-93D5-CC70EFC03D0E}" type="presOf" srcId="{96EF5416-D4A4-4055-9E54-11055A09B5A5}" destId="{BD730172-BA59-49A1-8BD3-45FE6241412F}" srcOrd="0" destOrd="0" presId="urn:microsoft.com/office/officeart/2005/8/layout/hProcess9"/>
    <dgm:cxn modelId="{82021C91-25FC-4E63-9E26-663F6A04B630}" srcId="{D85EADE0-BF74-42C7-A894-621EBE4615BE}" destId="{693499F7-7044-4433-A514-D7A768A52E1A}" srcOrd="6" destOrd="0" parTransId="{4EB98553-03DA-4CA9-A165-8504014E415F}" sibTransId="{F4DE3D2D-3EDE-43CF-AF33-4DC90E87D8D2}"/>
    <dgm:cxn modelId="{A2A9A4A3-0B5C-40D1-A64E-1FDFF8DED578}" type="presOf" srcId="{D85EADE0-BF74-42C7-A894-621EBE4615BE}" destId="{BD691C1E-39C7-40CD-962C-6320C532E8F4}" srcOrd="0" destOrd="0" presId="urn:microsoft.com/office/officeart/2005/8/layout/hProcess9"/>
    <dgm:cxn modelId="{49D11AAC-1DF3-4A74-A0A1-B6E5EE75C482}" srcId="{D85EADE0-BF74-42C7-A894-621EBE4615BE}" destId="{F3BC3A08-5E32-4A77-806F-990150756DB2}" srcOrd="7" destOrd="0" parTransId="{0E0B3DD4-7F3E-4BBD-92A7-976D88DF201C}" sibTransId="{84A8168C-1A1E-421B-8EF6-AE0952A0E2B8}"/>
    <dgm:cxn modelId="{B96DE0C8-B3FC-4FF0-8039-64413EE838BD}" type="presOf" srcId="{693499F7-7044-4433-A514-D7A768A52E1A}" destId="{B44AAA6A-940F-40CE-A532-2F936DC500AF}" srcOrd="0" destOrd="0" presId="urn:microsoft.com/office/officeart/2005/8/layout/hProcess9"/>
    <dgm:cxn modelId="{260877D2-9679-43DD-84DA-6257B2DA7DCA}" type="presOf" srcId="{53F4E440-68E8-4D5C-BAF0-9329184CE825}" destId="{8FF6745A-2A06-4C90-8A50-BC608C873188}" srcOrd="0" destOrd="0" presId="urn:microsoft.com/office/officeart/2005/8/layout/hProcess9"/>
    <dgm:cxn modelId="{AC7A39D5-1B4C-4320-8BEC-7D447B27FC66}" type="presOf" srcId="{F3BC3A08-5E32-4A77-806F-990150756DB2}" destId="{0E0EBF29-8EFE-4B49-91C2-E43C72B706D6}" srcOrd="0" destOrd="0" presId="urn:microsoft.com/office/officeart/2005/8/layout/hProcess9"/>
    <dgm:cxn modelId="{1859F0E1-0930-40D2-9CCA-48871BAD6792}" srcId="{D85EADE0-BF74-42C7-A894-621EBE4615BE}" destId="{064E316D-EB6B-4011-9F41-3391873A2965}" srcOrd="0" destOrd="0" parTransId="{77F4B4C8-F9EC-4350-AA34-54181ACB584E}" sibTransId="{56B1AA03-F4D1-4FE2-B960-E4FC0F21F95D}"/>
    <dgm:cxn modelId="{5BCA0CFF-BDA7-4695-81F1-15BF6FE57E27}" srcId="{D85EADE0-BF74-42C7-A894-621EBE4615BE}" destId="{96EF5416-D4A4-4055-9E54-11055A09B5A5}" srcOrd="3" destOrd="0" parTransId="{B8D7D586-87E9-4937-A0F6-A4B9CD5049D2}" sibTransId="{3F02000C-05E4-4882-9079-A8F0AE0AF2AE}"/>
    <dgm:cxn modelId="{836B724C-42EA-40C1-9DAC-0FC10C83F1CD}" type="presParOf" srcId="{BD691C1E-39C7-40CD-962C-6320C532E8F4}" destId="{BED1271E-8452-49BA-9FD2-ACA39D2BE331}" srcOrd="0" destOrd="0" presId="urn:microsoft.com/office/officeart/2005/8/layout/hProcess9"/>
    <dgm:cxn modelId="{E0811364-614A-4ED8-9D7E-0F52C9C4DE91}" type="presParOf" srcId="{BD691C1E-39C7-40CD-962C-6320C532E8F4}" destId="{A6151064-A12A-4249-ABCD-6D56F36183D6}" srcOrd="1" destOrd="0" presId="urn:microsoft.com/office/officeart/2005/8/layout/hProcess9"/>
    <dgm:cxn modelId="{96ACEB66-D067-4797-9C6A-DD072CFD870F}" type="presParOf" srcId="{A6151064-A12A-4249-ABCD-6D56F36183D6}" destId="{34D0867F-B515-4032-B983-9C20FF48A20B}" srcOrd="0" destOrd="0" presId="urn:microsoft.com/office/officeart/2005/8/layout/hProcess9"/>
    <dgm:cxn modelId="{6CB8DFBB-5F9F-4EA1-B889-A1648BDFA970}" type="presParOf" srcId="{A6151064-A12A-4249-ABCD-6D56F36183D6}" destId="{402535E3-497A-49D3-97A2-43E389203AD3}" srcOrd="1" destOrd="0" presId="urn:microsoft.com/office/officeart/2005/8/layout/hProcess9"/>
    <dgm:cxn modelId="{4FE7265A-0D12-4901-A156-F2D6E61A2349}" type="presParOf" srcId="{A6151064-A12A-4249-ABCD-6D56F36183D6}" destId="{0FF6808C-DDEC-41BB-A148-3FCF918771D9}" srcOrd="2" destOrd="0" presId="urn:microsoft.com/office/officeart/2005/8/layout/hProcess9"/>
    <dgm:cxn modelId="{992F90EE-245F-4352-A605-B7928BADA786}" type="presParOf" srcId="{A6151064-A12A-4249-ABCD-6D56F36183D6}" destId="{2EF04023-8852-4CC2-838E-295F92F6C6D0}" srcOrd="3" destOrd="0" presId="urn:microsoft.com/office/officeart/2005/8/layout/hProcess9"/>
    <dgm:cxn modelId="{348AD556-2FCB-4DC7-91D7-A1D75FC8B4B3}" type="presParOf" srcId="{A6151064-A12A-4249-ABCD-6D56F36183D6}" destId="{6C0C5D84-2E21-4C2A-993F-1670C05C6BC7}" srcOrd="4" destOrd="0" presId="urn:microsoft.com/office/officeart/2005/8/layout/hProcess9"/>
    <dgm:cxn modelId="{B8057CEF-C81B-44DE-99BD-37C7842746D1}" type="presParOf" srcId="{A6151064-A12A-4249-ABCD-6D56F36183D6}" destId="{A9386F30-605C-4396-B311-ED929DAD3B79}" srcOrd="5" destOrd="0" presId="urn:microsoft.com/office/officeart/2005/8/layout/hProcess9"/>
    <dgm:cxn modelId="{3B00F54C-B213-4CD1-8069-EB71329E93B5}" type="presParOf" srcId="{A6151064-A12A-4249-ABCD-6D56F36183D6}" destId="{BD730172-BA59-49A1-8BD3-45FE6241412F}" srcOrd="6" destOrd="0" presId="urn:microsoft.com/office/officeart/2005/8/layout/hProcess9"/>
    <dgm:cxn modelId="{DC7578CC-9F9E-4D28-9039-4F1D9F6080AA}" type="presParOf" srcId="{A6151064-A12A-4249-ABCD-6D56F36183D6}" destId="{6EDB74B8-0350-4FE6-AF7D-CC90E56A8F65}" srcOrd="7" destOrd="0" presId="urn:microsoft.com/office/officeart/2005/8/layout/hProcess9"/>
    <dgm:cxn modelId="{40EC3EC4-3010-4A54-8FCA-8F1D9036C2F2}" type="presParOf" srcId="{A6151064-A12A-4249-ABCD-6D56F36183D6}" destId="{9423047D-F40B-47E1-9E44-60818097E9A2}" srcOrd="8" destOrd="0" presId="urn:microsoft.com/office/officeart/2005/8/layout/hProcess9"/>
    <dgm:cxn modelId="{80035F71-B9AD-4C51-9B7F-33F624E47CE2}" type="presParOf" srcId="{A6151064-A12A-4249-ABCD-6D56F36183D6}" destId="{087A4A06-1ECA-4932-A3D6-B67EFD739B49}" srcOrd="9" destOrd="0" presId="urn:microsoft.com/office/officeart/2005/8/layout/hProcess9"/>
    <dgm:cxn modelId="{C3CD0C01-B67F-4830-B7B2-4647A459D6A3}" type="presParOf" srcId="{A6151064-A12A-4249-ABCD-6D56F36183D6}" destId="{8FF6745A-2A06-4C90-8A50-BC608C873188}" srcOrd="10" destOrd="0" presId="urn:microsoft.com/office/officeart/2005/8/layout/hProcess9"/>
    <dgm:cxn modelId="{29AADA84-667A-4F4C-B3CE-09E4AC1F28BE}" type="presParOf" srcId="{A6151064-A12A-4249-ABCD-6D56F36183D6}" destId="{83617A55-A947-48FB-A118-3D99D3182B88}" srcOrd="11" destOrd="0" presId="urn:microsoft.com/office/officeart/2005/8/layout/hProcess9"/>
    <dgm:cxn modelId="{0432A095-AB0F-4D11-9F92-51C0F611C4B8}" type="presParOf" srcId="{A6151064-A12A-4249-ABCD-6D56F36183D6}" destId="{B44AAA6A-940F-40CE-A532-2F936DC500AF}" srcOrd="12" destOrd="0" presId="urn:microsoft.com/office/officeart/2005/8/layout/hProcess9"/>
    <dgm:cxn modelId="{73B07FCC-DB20-430C-B757-A18F958CF2A1}" type="presParOf" srcId="{A6151064-A12A-4249-ABCD-6D56F36183D6}" destId="{71AFC1A4-A296-4DB2-A150-36335496DD14}" srcOrd="13" destOrd="0" presId="urn:microsoft.com/office/officeart/2005/8/layout/hProcess9"/>
    <dgm:cxn modelId="{34BCF7D5-82EA-449D-85BC-0B2E8647669F}" type="presParOf" srcId="{A6151064-A12A-4249-ABCD-6D56F36183D6}" destId="{0E0EBF29-8EFE-4B49-91C2-E43C72B706D6}"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1271E-8452-49BA-9FD2-ACA39D2BE331}">
      <dsp:nvSpPr>
        <dsp:cNvPr id="0" name=""/>
        <dsp:cNvSpPr/>
      </dsp:nvSpPr>
      <dsp:spPr>
        <a:xfrm>
          <a:off x="914399" y="0"/>
          <a:ext cx="10363200" cy="639376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D0867F-B515-4032-B983-9C20FF48A20B}">
      <dsp:nvSpPr>
        <dsp:cNvPr id="0" name=""/>
        <dsp:cNvSpPr/>
      </dsp:nvSpPr>
      <dsp:spPr>
        <a:xfrm>
          <a:off x="483" y="1918129"/>
          <a:ext cx="1460003" cy="2557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33425">
            <a:lnSpc>
              <a:spcPct val="90000"/>
            </a:lnSpc>
            <a:spcBef>
              <a:spcPct val="0"/>
            </a:spcBef>
            <a:spcAft>
              <a:spcPct val="35000"/>
            </a:spcAft>
            <a:buNone/>
          </a:pPr>
          <a:r>
            <a:rPr lang="en-US" sz="1650" b="1" kern="1200" dirty="0"/>
            <a:t>Identification of problem</a:t>
          </a:r>
        </a:p>
      </dsp:txBody>
      <dsp:txXfrm>
        <a:off x="71754" y="1989400"/>
        <a:ext cx="1317461" cy="2414964"/>
      </dsp:txXfrm>
    </dsp:sp>
    <dsp:sp modelId="{0FF6808C-DDEC-41BB-A148-3FCF918771D9}">
      <dsp:nvSpPr>
        <dsp:cNvPr id="0" name=""/>
        <dsp:cNvSpPr/>
      </dsp:nvSpPr>
      <dsp:spPr>
        <a:xfrm>
          <a:off x="1533487" y="1918129"/>
          <a:ext cx="1460003" cy="2557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33425">
            <a:lnSpc>
              <a:spcPct val="90000"/>
            </a:lnSpc>
            <a:spcBef>
              <a:spcPct val="0"/>
            </a:spcBef>
            <a:spcAft>
              <a:spcPct val="35000"/>
            </a:spcAft>
            <a:buNone/>
          </a:pPr>
          <a:r>
            <a:rPr lang="en-US" sz="1650" b="1" kern="1200" dirty="0"/>
            <a:t>Identification of decision criteria</a:t>
          </a:r>
        </a:p>
      </dsp:txBody>
      <dsp:txXfrm>
        <a:off x="1604758" y="1989400"/>
        <a:ext cx="1317461" cy="2414964"/>
      </dsp:txXfrm>
    </dsp:sp>
    <dsp:sp modelId="{6C0C5D84-2E21-4C2A-993F-1670C05C6BC7}">
      <dsp:nvSpPr>
        <dsp:cNvPr id="0" name=""/>
        <dsp:cNvSpPr/>
      </dsp:nvSpPr>
      <dsp:spPr>
        <a:xfrm>
          <a:off x="3066491" y="1918129"/>
          <a:ext cx="1460003" cy="2557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33425">
            <a:lnSpc>
              <a:spcPct val="90000"/>
            </a:lnSpc>
            <a:spcBef>
              <a:spcPct val="0"/>
            </a:spcBef>
            <a:spcAft>
              <a:spcPct val="35000"/>
            </a:spcAft>
            <a:buNone/>
          </a:pPr>
          <a:r>
            <a:rPr lang="en-US" sz="1650" b="1" kern="1200" dirty="0"/>
            <a:t>Allocation of weights to criteria</a:t>
          </a:r>
        </a:p>
      </dsp:txBody>
      <dsp:txXfrm>
        <a:off x="3137762" y="1989400"/>
        <a:ext cx="1317461" cy="2414964"/>
      </dsp:txXfrm>
    </dsp:sp>
    <dsp:sp modelId="{BD730172-BA59-49A1-8BD3-45FE6241412F}">
      <dsp:nvSpPr>
        <dsp:cNvPr id="0" name=""/>
        <dsp:cNvSpPr/>
      </dsp:nvSpPr>
      <dsp:spPr>
        <a:xfrm>
          <a:off x="4599495" y="1918129"/>
          <a:ext cx="1460003" cy="2557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33425">
            <a:lnSpc>
              <a:spcPct val="90000"/>
            </a:lnSpc>
            <a:spcBef>
              <a:spcPct val="0"/>
            </a:spcBef>
            <a:spcAft>
              <a:spcPct val="35000"/>
            </a:spcAft>
            <a:buNone/>
          </a:pPr>
          <a:r>
            <a:rPr lang="en-US" sz="1650" b="1" kern="1200" dirty="0"/>
            <a:t>Development of alternatives</a:t>
          </a:r>
        </a:p>
      </dsp:txBody>
      <dsp:txXfrm>
        <a:off x="4670766" y="1989400"/>
        <a:ext cx="1317461" cy="2414964"/>
      </dsp:txXfrm>
    </dsp:sp>
    <dsp:sp modelId="{9423047D-F40B-47E1-9E44-60818097E9A2}">
      <dsp:nvSpPr>
        <dsp:cNvPr id="0" name=""/>
        <dsp:cNvSpPr/>
      </dsp:nvSpPr>
      <dsp:spPr>
        <a:xfrm>
          <a:off x="6132500" y="1918129"/>
          <a:ext cx="1460003" cy="2557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33425">
            <a:lnSpc>
              <a:spcPct val="90000"/>
            </a:lnSpc>
            <a:spcBef>
              <a:spcPct val="0"/>
            </a:spcBef>
            <a:spcAft>
              <a:spcPct val="35000"/>
            </a:spcAft>
            <a:buNone/>
          </a:pPr>
          <a:r>
            <a:rPr lang="en-US" sz="1650" b="1" kern="1200" dirty="0"/>
            <a:t>Analysis of alternatives</a:t>
          </a:r>
        </a:p>
      </dsp:txBody>
      <dsp:txXfrm>
        <a:off x="6203771" y="1989400"/>
        <a:ext cx="1317461" cy="2414964"/>
      </dsp:txXfrm>
    </dsp:sp>
    <dsp:sp modelId="{8FF6745A-2A06-4C90-8A50-BC608C873188}">
      <dsp:nvSpPr>
        <dsp:cNvPr id="0" name=""/>
        <dsp:cNvSpPr/>
      </dsp:nvSpPr>
      <dsp:spPr>
        <a:xfrm>
          <a:off x="7665504" y="1918129"/>
          <a:ext cx="1460003" cy="2557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33425">
            <a:lnSpc>
              <a:spcPct val="90000"/>
            </a:lnSpc>
            <a:spcBef>
              <a:spcPct val="0"/>
            </a:spcBef>
            <a:spcAft>
              <a:spcPct val="35000"/>
            </a:spcAft>
            <a:buNone/>
          </a:pPr>
          <a:r>
            <a:rPr lang="en-US" sz="1650" b="1" kern="1200" dirty="0"/>
            <a:t>Selection of alternative</a:t>
          </a:r>
        </a:p>
      </dsp:txBody>
      <dsp:txXfrm>
        <a:off x="7736775" y="1989400"/>
        <a:ext cx="1317461" cy="2414964"/>
      </dsp:txXfrm>
    </dsp:sp>
    <dsp:sp modelId="{B44AAA6A-940F-40CE-A532-2F936DC500AF}">
      <dsp:nvSpPr>
        <dsp:cNvPr id="0" name=""/>
        <dsp:cNvSpPr/>
      </dsp:nvSpPr>
      <dsp:spPr>
        <a:xfrm>
          <a:off x="9198508" y="1918129"/>
          <a:ext cx="1460003" cy="2557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33425">
            <a:lnSpc>
              <a:spcPct val="90000"/>
            </a:lnSpc>
            <a:spcBef>
              <a:spcPct val="0"/>
            </a:spcBef>
            <a:spcAft>
              <a:spcPct val="35000"/>
            </a:spcAft>
            <a:buNone/>
          </a:pPr>
          <a:r>
            <a:rPr lang="en-US" sz="1650" b="1" kern="1200" dirty="0"/>
            <a:t>Implementation of alternative</a:t>
          </a:r>
        </a:p>
      </dsp:txBody>
      <dsp:txXfrm>
        <a:off x="9269779" y="1989400"/>
        <a:ext cx="1317461" cy="2414964"/>
      </dsp:txXfrm>
    </dsp:sp>
    <dsp:sp modelId="{0E0EBF29-8EFE-4B49-91C2-E43C72B706D6}">
      <dsp:nvSpPr>
        <dsp:cNvPr id="0" name=""/>
        <dsp:cNvSpPr/>
      </dsp:nvSpPr>
      <dsp:spPr>
        <a:xfrm>
          <a:off x="10731512" y="1918129"/>
          <a:ext cx="1460003" cy="2557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Evaluation of decision effectiveness</a:t>
          </a:r>
        </a:p>
      </dsp:txBody>
      <dsp:txXfrm>
        <a:off x="10802783" y="1989400"/>
        <a:ext cx="1317461" cy="241496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3FE2-81D5-494D-B8A1-5C91221A4069}"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6168D-0DF3-46A4-8208-CEED5659DF0B}" type="slidenum">
              <a:rPr lang="en-US" smtClean="0"/>
              <a:t>‹#›</a:t>
            </a:fld>
            <a:endParaRPr lang="en-US"/>
          </a:p>
        </p:txBody>
      </p:sp>
    </p:spTree>
    <p:extLst>
      <p:ext uri="{BB962C8B-B14F-4D97-AF65-F5344CB8AC3E}">
        <p14:creationId xmlns:p14="http://schemas.microsoft.com/office/powerpoint/2010/main" val="3566635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F5922-D687-458C-BBBD-2352950DDC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64B2B6-7485-66F7-C56E-7299D1F327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3CA25A-A70E-7D05-188A-7B71CD308514}"/>
              </a:ext>
            </a:extLst>
          </p:cNvPr>
          <p:cNvSpPr>
            <a:spLocks noGrp="1"/>
          </p:cNvSpPr>
          <p:nvPr>
            <p:ph type="dt" sz="half" idx="10"/>
          </p:nvPr>
        </p:nvSpPr>
        <p:spPr/>
        <p:txBody>
          <a:bodyPr/>
          <a:lstStyle/>
          <a:p>
            <a:fld id="{7EE3CC03-6DF3-463E-8EE2-B0E64B08F2F3}" type="datetimeFigureOut">
              <a:rPr lang="en-US" smtClean="0"/>
              <a:t>2/6/2025</a:t>
            </a:fld>
            <a:endParaRPr lang="en-US"/>
          </a:p>
        </p:txBody>
      </p:sp>
      <p:sp>
        <p:nvSpPr>
          <p:cNvPr id="5" name="Footer Placeholder 4">
            <a:extLst>
              <a:ext uri="{FF2B5EF4-FFF2-40B4-BE49-F238E27FC236}">
                <a16:creationId xmlns:a16="http://schemas.microsoft.com/office/drawing/2014/main" id="{239EB6D0-2EA1-DDEB-D813-4B6E68872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F237B-F54B-59B8-5A31-53BE871F960D}"/>
              </a:ext>
            </a:extLst>
          </p:cNvPr>
          <p:cNvSpPr>
            <a:spLocks noGrp="1"/>
          </p:cNvSpPr>
          <p:nvPr>
            <p:ph type="sldNum" sz="quarter" idx="12"/>
          </p:nvPr>
        </p:nvSpPr>
        <p:spPr/>
        <p:txBody>
          <a:bodyPr/>
          <a:lstStyle/>
          <a:p>
            <a:fld id="{836DC62B-DDF0-4BF2-9733-A2CCDDAC8C16}" type="slidenum">
              <a:rPr lang="en-US" smtClean="0"/>
              <a:t>‹#›</a:t>
            </a:fld>
            <a:endParaRPr lang="en-US"/>
          </a:p>
        </p:txBody>
      </p:sp>
    </p:spTree>
    <p:extLst>
      <p:ext uri="{BB962C8B-B14F-4D97-AF65-F5344CB8AC3E}">
        <p14:creationId xmlns:p14="http://schemas.microsoft.com/office/powerpoint/2010/main" val="342380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E760-1198-B183-8F6D-CD4FCBEF3D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412209-91C2-C64D-F212-A33563801D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18F46-D0A7-53D4-5E51-4C9A6DE03D11}"/>
              </a:ext>
            </a:extLst>
          </p:cNvPr>
          <p:cNvSpPr>
            <a:spLocks noGrp="1"/>
          </p:cNvSpPr>
          <p:nvPr>
            <p:ph type="dt" sz="half" idx="10"/>
          </p:nvPr>
        </p:nvSpPr>
        <p:spPr/>
        <p:txBody>
          <a:bodyPr/>
          <a:lstStyle/>
          <a:p>
            <a:fld id="{7EE3CC03-6DF3-463E-8EE2-B0E64B08F2F3}" type="datetimeFigureOut">
              <a:rPr lang="en-US" smtClean="0"/>
              <a:t>2/6/2025</a:t>
            </a:fld>
            <a:endParaRPr lang="en-US"/>
          </a:p>
        </p:txBody>
      </p:sp>
      <p:sp>
        <p:nvSpPr>
          <p:cNvPr id="5" name="Footer Placeholder 4">
            <a:extLst>
              <a:ext uri="{FF2B5EF4-FFF2-40B4-BE49-F238E27FC236}">
                <a16:creationId xmlns:a16="http://schemas.microsoft.com/office/drawing/2014/main" id="{49145D28-0A93-1EC9-C382-41AEE55F4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6DB37-5171-F1F6-4367-4DD86DCE8C0E}"/>
              </a:ext>
            </a:extLst>
          </p:cNvPr>
          <p:cNvSpPr>
            <a:spLocks noGrp="1"/>
          </p:cNvSpPr>
          <p:nvPr>
            <p:ph type="sldNum" sz="quarter" idx="12"/>
          </p:nvPr>
        </p:nvSpPr>
        <p:spPr/>
        <p:txBody>
          <a:bodyPr/>
          <a:lstStyle/>
          <a:p>
            <a:fld id="{836DC62B-DDF0-4BF2-9733-A2CCDDAC8C16}" type="slidenum">
              <a:rPr lang="en-US" smtClean="0"/>
              <a:t>‹#›</a:t>
            </a:fld>
            <a:endParaRPr lang="en-US"/>
          </a:p>
        </p:txBody>
      </p:sp>
    </p:spTree>
    <p:extLst>
      <p:ext uri="{BB962C8B-B14F-4D97-AF65-F5344CB8AC3E}">
        <p14:creationId xmlns:p14="http://schemas.microsoft.com/office/powerpoint/2010/main" val="775363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814297-4CEC-07D4-8C7B-6E8CA5E9F6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6CF5CA-F465-AE1F-8A42-7C5CFDD9CB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C2B6F9-6196-136D-1028-05E2664C4DC3}"/>
              </a:ext>
            </a:extLst>
          </p:cNvPr>
          <p:cNvSpPr>
            <a:spLocks noGrp="1"/>
          </p:cNvSpPr>
          <p:nvPr>
            <p:ph type="dt" sz="half" idx="10"/>
          </p:nvPr>
        </p:nvSpPr>
        <p:spPr/>
        <p:txBody>
          <a:bodyPr/>
          <a:lstStyle/>
          <a:p>
            <a:fld id="{7EE3CC03-6DF3-463E-8EE2-B0E64B08F2F3}" type="datetimeFigureOut">
              <a:rPr lang="en-US" smtClean="0"/>
              <a:t>2/6/2025</a:t>
            </a:fld>
            <a:endParaRPr lang="en-US"/>
          </a:p>
        </p:txBody>
      </p:sp>
      <p:sp>
        <p:nvSpPr>
          <p:cNvPr id="5" name="Footer Placeholder 4">
            <a:extLst>
              <a:ext uri="{FF2B5EF4-FFF2-40B4-BE49-F238E27FC236}">
                <a16:creationId xmlns:a16="http://schemas.microsoft.com/office/drawing/2014/main" id="{C612B51F-168A-69F5-D859-6C6DE96DB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1A16D-00DD-6EB4-E3E1-AB646D975F11}"/>
              </a:ext>
            </a:extLst>
          </p:cNvPr>
          <p:cNvSpPr>
            <a:spLocks noGrp="1"/>
          </p:cNvSpPr>
          <p:nvPr>
            <p:ph type="sldNum" sz="quarter" idx="12"/>
          </p:nvPr>
        </p:nvSpPr>
        <p:spPr/>
        <p:txBody>
          <a:bodyPr/>
          <a:lstStyle/>
          <a:p>
            <a:fld id="{836DC62B-DDF0-4BF2-9733-A2CCDDAC8C16}" type="slidenum">
              <a:rPr lang="en-US" smtClean="0"/>
              <a:t>‹#›</a:t>
            </a:fld>
            <a:endParaRPr lang="en-US"/>
          </a:p>
        </p:txBody>
      </p:sp>
    </p:spTree>
    <p:extLst>
      <p:ext uri="{BB962C8B-B14F-4D97-AF65-F5344CB8AC3E}">
        <p14:creationId xmlns:p14="http://schemas.microsoft.com/office/powerpoint/2010/main" val="1769678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D6E6B-1E83-F2B0-33AD-A8F9183FBF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45E43-2F2F-B93D-CBE6-5B38DAF2BE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CDAD8-C21C-ABEB-BBB1-625581B7E351}"/>
              </a:ext>
            </a:extLst>
          </p:cNvPr>
          <p:cNvSpPr>
            <a:spLocks noGrp="1"/>
          </p:cNvSpPr>
          <p:nvPr>
            <p:ph type="dt" sz="half" idx="10"/>
          </p:nvPr>
        </p:nvSpPr>
        <p:spPr/>
        <p:txBody>
          <a:bodyPr/>
          <a:lstStyle/>
          <a:p>
            <a:fld id="{7EE3CC03-6DF3-463E-8EE2-B0E64B08F2F3}" type="datetimeFigureOut">
              <a:rPr lang="en-US" smtClean="0"/>
              <a:t>2/6/2025</a:t>
            </a:fld>
            <a:endParaRPr lang="en-US"/>
          </a:p>
        </p:txBody>
      </p:sp>
      <p:sp>
        <p:nvSpPr>
          <p:cNvPr id="5" name="Footer Placeholder 4">
            <a:extLst>
              <a:ext uri="{FF2B5EF4-FFF2-40B4-BE49-F238E27FC236}">
                <a16:creationId xmlns:a16="http://schemas.microsoft.com/office/drawing/2014/main" id="{64D453A3-31D9-ACBF-7F4C-FA2C96657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F4EFDD-6A12-5F54-4B2E-9A704C3B64E2}"/>
              </a:ext>
            </a:extLst>
          </p:cNvPr>
          <p:cNvSpPr>
            <a:spLocks noGrp="1"/>
          </p:cNvSpPr>
          <p:nvPr>
            <p:ph type="sldNum" sz="quarter" idx="12"/>
          </p:nvPr>
        </p:nvSpPr>
        <p:spPr/>
        <p:txBody>
          <a:bodyPr/>
          <a:lstStyle/>
          <a:p>
            <a:fld id="{836DC62B-DDF0-4BF2-9733-A2CCDDAC8C16}" type="slidenum">
              <a:rPr lang="en-US" smtClean="0"/>
              <a:t>‹#›</a:t>
            </a:fld>
            <a:endParaRPr lang="en-US"/>
          </a:p>
        </p:txBody>
      </p:sp>
    </p:spTree>
    <p:extLst>
      <p:ext uri="{BB962C8B-B14F-4D97-AF65-F5344CB8AC3E}">
        <p14:creationId xmlns:p14="http://schemas.microsoft.com/office/powerpoint/2010/main" val="1086865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58E0-8395-4FD4-0E07-ADAABE49AC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8D5780-030D-B2F8-65B2-6680932B05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30CED0-AB3C-6C92-DCDC-1D8BB45CA468}"/>
              </a:ext>
            </a:extLst>
          </p:cNvPr>
          <p:cNvSpPr>
            <a:spLocks noGrp="1"/>
          </p:cNvSpPr>
          <p:nvPr>
            <p:ph type="dt" sz="half" idx="10"/>
          </p:nvPr>
        </p:nvSpPr>
        <p:spPr/>
        <p:txBody>
          <a:bodyPr/>
          <a:lstStyle/>
          <a:p>
            <a:fld id="{7EE3CC03-6DF3-463E-8EE2-B0E64B08F2F3}" type="datetimeFigureOut">
              <a:rPr lang="en-US" smtClean="0"/>
              <a:t>2/6/2025</a:t>
            </a:fld>
            <a:endParaRPr lang="en-US"/>
          </a:p>
        </p:txBody>
      </p:sp>
      <p:sp>
        <p:nvSpPr>
          <p:cNvPr id="5" name="Footer Placeholder 4">
            <a:extLst>
              <a:ext uri="{FF2B5EF4-FFF2-40B4-BE49-F238E27FC236}">
                <a16:creationId xmlns:a16="http://schemas.microsoft.com/office/drawing/2014/main" id="{DFF00367-8326-2899-8BFC-5C6E31176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41FBFE-C9B0-7316-53AA-5D258684886D}"/>
              </a:ext>
            </a:extLst>
          </p:cNvPr>
          <p:cNvSpPr>
            <a:spLocks noGrp="1"/>
          </p:cNvSpPr>
          <p:nvPr>
            <p:ph type="sldNum" sz="quarter" idx="12"/>
          </p:nvPr>
        </p:nvSpPr>
        <p:spPr/>
        <p:txBody>
          <a:bodyPr/>
          <a:lstStyle/>
          <a:p>
            <a:fld id="{836DC62B-DDF0-4BF2-9733-A2CCDDAC8C16}" type="slidenum">
              <a:rPr lang="en-US" smtClean="0"/>
              <a:t>‹#›</a:t>
            </a:fld>
            <a:endParaRPr lang="en-US"/>
          </a:p>
        </p:txBody>
      </p:sp>
    </p:spTree>
    <p:extLst>
      <p:ext uri="{BB962C8B-B14F-4D97-AF65-F5344CB8AC3E}">
        <p14:creationId xmlns:p14="http://schemas.microsoft.com/office/powerpoint/2010/main" val="2041633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1A9D-2CF6-2DB5-D274-FF19F885FB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4198A6-A281-DF4C-F388-BAB00F9309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EB9361-AA0F-EF2F-0BA6-892599A0F8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52600-DBA2-534C-18A8-3E514A0102DB}"/>
              </a:ext>
            </a:extLst>
          </p:cNvPr>
          <p:cNvSpPr>
            <a:spLocks noGrp="1"/>
          </p:cNvSpPr>
          <p:nvPr>
            <p:ph type="dt" sz="half" idx="10"/>
          </p:nvPr>
        </p:nvSpPr>
        <p:spPr/>
        <p:txBody>
          <a:bodyPr/>
          <a:lstStyle/>
          <a:p>
            <a:fld id="{7EE3CC03-6DF3-463E-8EE2-B0E64B08F2F3}" type="datetimeFigureOut">
              <a:rPr lang="en-US" smtClean="0"/>
              <a:t>2/6/2025</a:t>
            </a:fld>
            <a:endParaRPr lang="en-US"/>
          </a:p>
        </p:txBody>
      </p:sp>
      <p:sp>
        <p:nvSpPr>
          <p:cNvPr id="6" name="Footer Placeholder 5">
            <a:extLst>
              <a:ext uri="{FF2B5EF4-FFF2-40B4-BE49-F238E27FC236}">
                <a16:creationId xmlns:a16="http://schemas.microsoft.com/office/drawing/2014/main" id="{48FFE232-CD3E-A6B6-3D67-99F158DE56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445450-2BCA-414C-39E9-C2137EA1EEBD}"/>
              </a:ext>
            </a:extLst>
          </p:cNvPr>
          <p:cNvSpPr>
            <a:spLocks noGrp="1"/>
          </p:cNvSpPr>
          <p:nvPr>
            <p:ph type="sldNum" sz="quarter" idx="12"/>
          </p:nvPr>
        </p:nvSpPr>
        <p:spPr/>
        <p:txBody>
          <a:bodyPr/>
          <a:lstStyle/>
          <a:p>
            <a:fld id="{836DC62B-DDF0-4BF2-9733-A2CCDDAC8C16}" type="slidenum">
              <a:rPr lang="en-US" smtClean="0"/>
              <a:t>‹#›</a:t>
            </a:fld>
            <a:endParaRPr lang="en-US"/>
          </a:p>
        </p:txBody>
      </p:sp>
    </p:spTree>
    <p:extLst>
      <p:ext uri="{BB962C8B-B14F-4D97-AF65-F5344CB8AC3E}">
        <p14:creationId xmlns:p14="http://schemas.microsoft.com/office/powerpoint/2010/main" val="83001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CFFC6-B373-A204-E171-2DED81EC01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138B18-D7E6-ED7D-91ED-5813D5D300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FE29CA-2F3B-F773-324B-B71585B19E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63BC96-3D7F-AE06-481B-84EA91F99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09CBCC-2BCC-44C9-4848-3147A639A8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9B0C5E-AF5A-6FD5-DE23-268E79DD7CBD}"/>
              </a:ext>
            </a:extLst>
          </p:cNvPr>
          <p:cNvSpPr>
            <a:spLocks noGrp="1"/>
          </p:cNvSpPr>
          <p:nvPr>
            <p:ph type="dt" sz="half" idx="10"/>
          </p:nvPr>
        </p:nvSpPr>
        <p:spPr/>
        <p:txBody>
          <a:bodyPr/>
          <a:lstStyle/>
          <a:p>
            <a:fld id="{7EE3CC03-6DF3-463E-8EE2-B0E64B08F2F3}" type="datetimeFigureOut">
              <a:rPr lang="en-US" smtClean="0"/>
              <a:t>2/6/2025</a:t>
            </a:fld>
            <a:endParaRPr lang="en-US"/>
          </a:p>
        </p:txBody>
      </p:sp>
      <p:sp>
        <p:nvSpPr>
          <p:cNvPr id="8" name="Footer Placeholder 7">
            <a:extLst>
              <a:ext uri="{FF2B5EF4-FFF2-40B4-BE49-F238E27FC236}">
                <a16:creationId xmlns:a16="http://schemas.microsoft.com/office/drawing/2014/main" id="{EEFA846A-276E-129D-FD85-5F2945BE74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6D1902-8E9F-30A5-72B2-83AA192D7503}"/>
              </a:ext>
            </a:extLst>
          </p:cNvPr>
          <p:cNvSpPr>
            <a:spLocks noGrp="1"/>
          </p:cNvSpPr>
          <p:nvPr>
            <p:ph type="sldNum" sz="quarter" idx="12"/>
          </p:nvPr>
        </p:nvSpPr>
        <p:spPr/>
        <p:txBody>
          <a:bodyPr/>
          <a:lstStyle/>
          <a:p>
            <a:fld id="{836DC62B-DDF0-4BF2-9733-A2CCDDAC8C16}" type="slidenum">
              <a:rPr lang="en-US" smtClean="0"/>
              <a:t>‹#›</a:t>
            </a:fld>
            <a:endParaRPr lang="en-US"/>
          </a:p>
        </p:txBody>
      </p:sp>
    </p:spTree>
    <p:extLst>
      <p:ext uri="{BB962C8B-B14F-4D97-AF65-F5344CB8AC3E}">
        <p14:creationId xmlns:p14="http://schemas.microsoft.com/office/powerpoint/2010/main" val="2220747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9430-FCE7-5820-9D6F-99AEE1EF25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B8A21-A577-4E2D-37C0-303765816E3E}"/>
              </a:ext>
            </a:extLst>
          </p:cNvPr>
          <p:cNvSpPr>
            <a:spLocks noGrp="1"/>
          </p:cNvSpPr>
          <p:nvPr>
            <p:ph type="dt" sz="half" idx="10"/>
          </p:nvPr>
        </p:nvSpPr>
        <p:spPr/>
        <p:txBody>
          <a:bodyPr/>
          <a:lstStyle/>
          <a:p>
            <a:fld id="{7EE3CC03-6DF3-463E-8EE2-B0E64B08F2F3}" type="datetimeFigureOut">
              <a:rPr lang="en-US" smtClean="0"/>
              <a:t>2/6/2025</a:t>
            </a:fld>
            <a:endParaRPr lang="en-US"/>
          </a:p>
        </p:txBody>
      </p:sp>
      <p:sp>
        <p:nvSpPr>
          <p:cNvPr id="4" name="Footer Placeholder 3">
            <a:extLst>
              <a:ext uri="{FF2B5EF4-FFF2-40B4-BE49-F238E27FC236}">
                <a16:creationId xmlns:a16="http://schemas.microsoft.com/office/drawing/2014/main" id="{02B548C7-1DDD-BF65-019C-C0943A47BA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0E8923-A92C-51FD-E5D5-E62B344135EE}"/>
              </a:ext>
            </a:extLst>
          </p:cNvPr>
          <p:cNvSpPr>
            <a:spLocks noGrp="1"/>
          </p:cNvSpPr>
          <p:nvPr>
            <p:ph type="sldNum" sz="quarter" idx="12"/>
          </p:nvPr>
        </p:nvSpPr>
        <p:spPr/>
        <p:txBody>
          <a:bodyPr/>
          <a:lstStyle/>
          <a:p>
            <a:fld id="{836DC62B-DDF0-4BF2-9733-A2CCDDAC8C16}" type="slidenum">
              <a:rPr lang="en-US" smtClean="0"/>
              <a:t>‹#›</a:t>
            </a:fld>
            <a:endParaRPr lang="en-US"/>
          </a:p>
        </p:txBody>
      </p:sp>
    </p:spTree>
    <p:extLst>
      <p:ext uri="{BB962C8B-B14F-4D97-AF65-F5344CB8AC3E}">
        <p14:creationId xmlns:p14="http://schemas.microsoft.com/office/powerpoint/2010/main" val="942408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7E2F8-B09D-C4B7-3DBE-C054021D22D7}"/>
              </a:ext>
            </a:extLst>
          </p:cNvPr>
          <p:cNvSpPr>
            <a:spLocks noGrp="1"/>
          </p:cNvSpPr>
          <p:nvPr>
            <p:ph type="dt" sz="half" idx="10"/>
          </p:nvPr>
        </p:nvSpPr>
        <p:spPr/>
        <p:txBody>
          <a:bodyPr/>
          <a:lstStyle/>
          <a:p>
            <a:fld id="{7EE3CC03-6DF3-463E-8EE2-B0E64B08F2F3}" type="datetimeFigureOut">
              <a:rPr lang="en-US" smtClean="0"/>
              <a:t>2/6/2025</a:t>
            </a:fld>
            <a:endParaRPr lang="en-US"/>
          </a:p>
        </p:txBody>
      </p:sp>
      <p:sp>
        <p:nvSpPr>
          <p:cNvPr id="3" name="Footer Placeholder 2">
            <a:extLst>
              <a:ext uri="{FF2B5EF4-FFF2-40B4-BE49-F238E27FC236}">
                <a16:creationId xmlns:a16="http://schemas.microsoft.com/office/drawing/2014/main" id="{884487EA-16B9-6C8F-267D-C3D0EABC7C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A0B84B-1E1B-E772-382C-C7779BA2BED4}"/>
              </a:ext>
            </a:extLst>
          </p:cNvPr>
          <p:cNvSpPr>
            <a:spLocks noGrp="1"/>
          </p:cNvSpPr>
          <p:nvPr>
            <p:ph type="sldNum" sz="quarter" idx="12"/>
          </p:nvPr>
        </p:nvSpPr>
        <p:spPr/>
        <p:txBody>
          <a:bodyPr/>
          <a:lstStyle/>
          <a:p>
            <a:fld id="{836DC62B-DDF0-4BF2-9733-A2CCDDAC8C16}" type="slidenum">
              <a:rPr lang="en-US" smtClean="0"/>
              <a:t>‹#›</a:t>
            </a:fld>
            <a:endParaRPr lang="en-US"/>
          </a:p>
        </p:txBody>
      </p:sp>
    </p:spTree>
    <p:extLst>
      <p:ext uri="{BB962C8B-B14F-4D97-AF65-F5344CB8AC3E}">
        <p14:creationId xmlns:p14="http://schemas.microsoft.com/office/powerpoint/2010/main" val="3964862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3805-21B9-DFEE-7F88-3F41CF07EC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759A96-859E-5AFA-B9B8-C76BB3F81E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CE356A-F476-E99F-BDBF-A247F7896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78F035-27B1-D1D4-EB05-45D7777CDD4F}"/>
              </a:ext>
            </a:extLst>
          </p:cNvPr>
          <p:cNvSpPr>
            <a:spLocks noGrp="1"/>
          </p:cNvSpPr>
          <p:nvPr>
            <p:ph type="dt" sz="half" idx="10"/>
          </p:nvPr>
        </p:nvSpPr>
        <p:spPr/>
        <p:txBody>
          <a:bodyPr/>
          <a:lstStyle/>
          <a:p>
            <a:fld id="{7EE3CC03-6DF3-463E-8EE2-B0E64B08F2F3}" type="datetimeFigureOut">
              <a:rPr lang="en-US" smtClean="0"/>
              <a:t>2/6/2025</a:t>
            </a:fld>
            <a:endParaRPr lang="en-US"/>
          </a:p>
        </p:txBody>
      </p:sp>
      <p:sp>
        <p:nvSpPr>
          <p:cNvPr id="6" name="Footer Placeholder 5">
            <a:extLst>
              <a:ext uri="{FF2B5EF4-FFF2-40B4-BE49-F238E27FC236}">
                <a16:creationId xmlns:a16="http://schemas.microsoft.com/office/drawing/2014/main" id="{CF835D6B-A336-BF79-8527-C9CFF90C7E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A8104F-7B8E-CE14-A201-8B6A4DE0EDDB}"/>
              </a:ext>
            </a:extLst>
          </p:cNvPr>
          <p:cNvSpPr>
            <a:spLocks noGrp="1"/>
          </p:cNvSpPr>
          <p:nvPr>
            <p:ph type="sldNum" sz="quarter" idx="12"/>
          </p:nvPr>
        </p:nvSpPr>
        <p:spPr/>
        <p:txBody>
          <a:bodyPr/>
          <a:lstStyle/>
          <a:p>
            <a:fld id="{836DC62B-DDF0-4BF2-9733-A2CCDDAC8C16}" type="slidenum">
              <a:rPr lang="en-US" smtClean="0"/>
              <a:t>‹#›</a:t>
            </a:fld>
            <a:endParaRPr lang="en-US"/>
          </a:p>
        </p:txBody>
      </p:sp>
    </p:spTree>
    <p:extLst>
      <p:ext uri="{BB962C8B-B14F-4D97-AF65-F5344CB8AC3E}">
        <p14:creationId xmlns:p14="http://schemas.microsoft.com/office/powerpoint/2010/main" val="179922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12694-6E74-8C7A-CBC8-3A58E23D1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5CD2F1-3761-E284-E345-EC8321BC5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AA638A-AFF9-B405-EFC4-48A368A4CB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77454-F94A-A77C-5B09-315A332188A6}"/>
              </a:ext>
            </a:extLst>
          </p:cNvPr>
          <p:cNvSpPr>
            <a:spLocks noGrp="1"/>
          </p:cNvSpPr>
          <p:nvPr>
            <p:ph type="dt" sz="half" idx="10"/>
          </p:nvPr>
        </p:nvSpPr>
        <p:spPr/>
        <p:txBody>
          <a:bodyPr/>
          <a:lstStyle/>
          <a:p>
            <a:fld id="{7EE3CC03-6DF3-463E-8EE2-B0E64B08F2F3}" type="datetimeFigureOut">
              <a:rPr lang="en-US" smtClean="0"/>
              <a:t>2/6/2025</a:t>
            </a:fld>
            <a:endParaRPr lang="en-US"/>
          </a:p>
        </p:txBody>
      </p:sp>
      <p:sp>
        <p:nvSpPr>
          <p:cNvPr id="6" name="Footer Placeholder 5">
            <a:extLst>
              <a:ext uri="{FF2B5EF4-FFF2-40B4-BE49-F238E27FC236}">
                <a16:creationId xmlns:a16="http://schemas.microsoft.com/office/drawing/2014/main" id="{9EF81AC3-D31F-30BD-609B-41C3C20752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235537-2EB4-75F4-2A09-280F2E99339B}"/>
              </a:ext>
            </a:extLst>
          </p:cNvPr>
          <p:cNvSpPr>
            <a:spLocks noGrp="1"/>
          </p:cNvSpPr>
          <p:nvPr>
            <p:ph type="sldNum" sz="quarter" idx="12"/>
          </p:nvPr>
        </p:nvSpPr>
        <p:spPr/>
        <p:txBody>
          <a:bodyPr/>
          <a:lstStyle/>
          <a:p>
            <a:fld id="{836DC62B-DDF0-4BF2-9733-A2CCDDAC8C16}" type="slidenum">
              <a:rPr lang="en-US" smtClean="0"/>
              <a:t>‹#›</a:t>
            </a:fld>
            <a:endParaRPr lang="en-US"/>
          </a:p>
        </p:txBody>
      </p:sp>
    </p:spTree>
    <p:extLst>
      <p:ext uri="{BB962C8B-B14F-4D97-AF65-F5344CB8AC3E}">
        <p14:creationId xmlns:p14="http://schemas.microsoft.com/office/powerpoint/2010/main" val="2077915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EDC25-CC0E-A142-C2AB-98D92FA99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A3796-8B3E-9525-96F3-4EC2AE1F86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D5E510-A6C9-DC0F-11A8-12E219F9F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3CC03-6DF3-463E-8EE2-B0E64B08F2F3}" type="datetimeFigureOut">
              <a:rPr lang="en-US" smtClean="0"/>
              <a:t>2/6/2025</a:t>
            </a:fld>
            <a:endParaRPr lang="en-US"/>
          </a:p>
        </p:txBody>
      </p:sp>
      <p:sp>
        <p:nvSpPr>
          <p:cNvPr id="5" name="Footer Placeholder 4">
            <a:extLst>
              <a:ext uri="{FF2B5EF4-FFF2-40B4-BE49-F238E27FC236}">
                <a16:creationId xmlns:a16="http://schemas.microsoft.com/office/drawing/2014/main" id="{66B45E1D-3C5D-790D-58EE-8686EAF592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7955BF-1439-7CAC-51DF-393CA78B2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DC62B-DDF0-4BF2-9733-A2CCDDAC8C16}" type="slidenum">
              <a:rPr lang="en-US" smtClean="0"/>
              <a:t>‹#›</a:t>
            </a:fld>
            <a:endParaRPr lang="en-US"/>
          </a:p>
        </p:txBody>
      </p:sp>
    </p:spTree>
    <p:extLst>
      <p:ext uri="{BB962C8B-B14F-4D97-AF65-F5344CB8AC3E}">
        <p14:creationId xmlns:p14="http://schemas.microsoft.com/office/powerpoint/2010/main" val="1457186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CB48E3-7408-DBDA-335C-72C8353CDE5C}"/>
              </a:ext>
            </a:extLst>
          </p:cNvPr>
          <p:cNvPicPr>
            <a:picLocks noChangeAspect="1"/>
          </p:cNvPicPr>
          <p:nvPr/>
        </p:nvPicPr>
        <p:blipFill rotWithShape="1">
          <a:blip r:embed="rId2">
            <a:extLst>
              <a:ext uri="{28A0092B-C50C-407E-A947-70E740481C1C}">
                <a14:useLocalDpi xmlns:a14="http://schemas.microsoft.com/office/drawing/2010/main" val="0"/>
              </a:ext>
            </a:extLst>
          </a:blip>
          <a:srcRect t="418" r="7577"/>
          <a:stretch/>
        </p:blipFill>
        <p:spPr>
          <a:xfrm>
            <a:off x="0" y="309488"/>
            <a:ext cx="12192000" cy="6696221"/>
          </a:xfrm>
          <a:prstGeom prst="rect">
            <a:avLst/>
          </a:prstGeom>
        </p:spPr>
      </p:pic>
    </p:spTree>
    <p:extLst>
      <p:ext uri="{BB962C8B-B14F-4D97-AF65-F5344CB8AC3E}">
        <p14:creationId xmlns:p14="http://schemas.microsoft.com/office/powerpoint/2010/main" val="3093543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10D40-386F-2FB8-CA6C-14067E4277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85BB88-3D28-D5C9-1D36-7753711FCDB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9344B05-FB6A-8F66-A58D-ED05116604A5}"/>
              </a:ext>
            </a:extLst>
          </p:cNvPr>
          <p:cNvPicPr>
            <a:picLocks noChangeAspect="1"/>
          </p:cNvPicPr>
          <p:nvPr/>
        </p:nvPicPr>
        <p:blipFill rotWithShape="1">
          <a:blip r:embed="rId2"/>
          <a:srcRect b="10676"/>
          <a:stretch/>
        </p:blipFill>
        <p:spPr>
          <a:xfrm>
            <a:off x="0" y="0"/>
            <a:ext cx="12192000" cy="6857999"/>
          </a:xfrm>
          <a:prstGeom prst="rect">
            <a:avLst/>
          </a:prstGeom>
        </p:spPr>
      </p:pic>
    </p:spTree>
    <p:extLst>
      <p:ext uri="{BB962C8B-B14F-4D97-AF65-F5344CB8AC3E}">
        <p14:creationId xmlns:p14="http://schemas.microsoft.com/office/powerpoint/2010/main" val="469198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6B927-9A5A-2CE2-F274-45BC456A88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7D2548-A491-C989-51E6-876C9A96B8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27E4308-1FE0-46E5-7B61-A39A3C9498A0}"/>
              </a:ext>
            </a:extLst>
          </p:cNvPr>
          <p:cNvPicPr>
            <a:picLocks noChangeAspect="1"/>
          </p:cNvPicPr>
          <p:nvPr/>
        </p:nvPicPr>
        <p:blipFill rotWithShape="1">
          <a:blip r:embed="rId2"/>
          <a:srcRect b="9138"/>
          <a:stretch/>
        </p:blipFill>
        <p:spPr>
          <a:xfrm>
            <a:off x="0" y="0"/>
            <a:ext cx="12192000" cy="6857999"/>
          </a:xfrm>
          <a:prstGeom prst="rect">
            <a:avLst/>
          </a:prstGeom>
        </p:spPr>
      </p:pic>
    </p:spTree>
    <p:extLst>
      <p:ext uri="{BB962C8B-B14F-4D97-AF65-F5344CB8AC3E}">
        <p14:creationId xmlns:p14="http://schemas.microsoft.com/office/powerpoint/2010/main" val="2033542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6697-CEE2-9C20-281C-5ED704C6BC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209DA7-5336-BC18-B1AF-6CD6A6AAA0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1B771FB-CCA9-C791-F293-C6B422D42DF8}"/>
              </a:ext>
            </a:extLst>
          </p:cNvPr>
          <p:cNvPicPr>
            <a:picLocks noChangeAspect="1"/>
          </p:cNvPicPr>
          <p:nvPr/>
        </p:nvPicPr>
        <p:blipFill rotWithShape="1">
          <a:blip r:embed="rId2"/>
          <a:srcRect b="9138"/>
          <a:stretch/>
        </p:blipFill>
        <p:spPr>
          <a:xfrm>
            <a:off x="0" y="0"/>
            <a:ext cx="12192000" cy="6857999"/>
          </a:xfrm>
          <a:prstGeom prst="rect">
            <a:avLst/>
          </a:prstGeom>
        </p:spPr>
      </p:pic>
    </p:spTree>
    <p:extLst>
      <p:ext uri="{BB962C8B-B14F-4D97-AF65-F5344CB8AC3E}">
        <p14:creationId xmlns:p14="http://schemas.microsoft.com/office/powerpoint/2010/main" val="2016254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A28C-A785-7861-A883-8B42992C42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B99712-366D-38CC-6F06-61C3F9A9DE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D0A8043-5416-F07E-96DC-E0ED77443440}"/>
              </a:ext>
            </a:extLst>
          </p:cNvPr>
          <p:cNvPicPr>
            <a:picLocks noChangeAspect="1"/>
          </p:cNvPicPr>
          <p:nvPr/>
        </p:nvPicPr>
        <p:blipFill rotWithShape="1">
          <a:blip r:embed="rId2"/>
          <a:srcRect b="8754"/>
          <a:stretch/>
        </p:blipFill>
        <p:spPr>
          <a:xfrm>
            <a:off x="0" y="0"/>
            <a:ext cx="12192000" cy="6857999"/>
          </a:xfrm>
          <a:prstGeom prst="rect">
            <a:avLst/>
          </a:prstGeom>
        </p:spPr>
      </p:pic>
    </p:spTree>
    <p:extLst>
      <p:ext uri="{BB962C8B-B14F-4D97-AF65-F5344CB8AC3E}">
        <p14:creationId xmlns:p14="http://schemas.microsoft.com/office/powerpoint/2010/main" val="3019281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E8EDF-E0CA-4E6A-91EC-4F73F39BE1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D23986-CCE8-6CF5-7281-0C5E10F0B48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CFAC10B-6C8A-AF6C-A54E-2D586518C286}"/>
              </a:ext>
            </a:extLst>
          </p:cNvPr>
          <p:cNvPicPr>
            <a:picLocks noChangeAspect="1"/>
          </p:cNvPicPr>
          <p:nvPr/>
        </p:nvPicPr>
        <p:blipFill rotWithShape="1">
          <a:blip r:embed="rId2"/>
          <a:srcRect b="11831"/>
          <a:stretch/>
        </p:blipFill>
        <p:spPr>
          <a:xfrm>
            <a:off x="0" y="0"/>
            <a:ext cx="12192000" cy="6857999"/>
          </a:xfrm>
          <a:prstGeom prst="rect">
            <a:avLst/>
          </a:prstGeom>
        </p:spPr>
      </p:pic>
    </p:spTree>
    <p:extLst>
      <p:ext uri="{BB962C8B-B14F-4D97-AF65-F5344CB8AC3E}">
        <p14:creationId xmlns:p14="http://schemas.microsoft.com/office/powerpoint/2010/main" val="3531005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6041-95B0-7FFD-FEFC-A93147C21D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C2A870-CDD7-96A6-2C49-72454A6999D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9494DF0-BF7F-763D-52A7-8CAFD250EF18}"/>
              </a:ext>
            </a:extLst>
          </p:cNvPr>
          <p:cNvPicPr>
            <a:picLocks noChangeAspect="1"/>
          </p:cNvPicPr>
          <p:nvPr/>
        </p:nvPicPr>
        <p:blipFill rotWithShape="1">
          <a:blip r:embed="rId2"/>
          <a:srcRect b="13753"/>
          <a:stretch/>
        </p:blipFill>
        <p:spPr>
          <a:xfrm>
            <a:off x="0" y="0"/>
            <a:ext cx="12192000" cy="6857999"/>
          </a:xfrm>
          <a:prstGeom prst="rect">
            <a:avLst/>
          </a:prstGeom>
        </p:spPr>
      </p:pic>
    </p:spTree>
    <p:extLst>
      <p:ext uri="{BB962C8B-B14F-4D97-AF65-F5344CB8AC3E}">
        <p14:creationId xmlns:p14="http://schemas.microsoft.com/office/powerpoint/2010/main" val="1641948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6E61-0EDE-DFEA-86F9-E4C0916308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501D68-B261-C055-D626-48BB59C18D1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9D6B9C1-8D3E-ED10-7D7C-35B7F66BFF09}"/>
              </a:ext>
            </a:extLst>
          </p:cNvPr>
          <p:cNvPicPr>
            <a:picLocks noChangeAspect="1"/>
          </p:cNvPicPr>
          <p:nvPr/>
        </p:nvPicPr>
        <p:blipFill rotWithShape="1">
          <a:blip r:embed="rId2"/>
          <a:srcRect b="9138"/>
          <a:stretch/>
        </p:blipFill>
        <p:spPr>
          <a:xfrm>
            <a:off x="0" y="0"/>
            <a:ext cx="12192000" cy="6857999"/>
          </a:xfrm>
          <a:prstGeom prst="rect">
            <a:avLst/>
          </a:prstGeom>
        </p:spPr>
      </p:pic>
    </p:spTree>
    <p:extLst>
      <p:ext uri="{BB962C8B-B14F-4D97-AF65-F5344CB8AC3E}">
        <p14:creationId xmlns:p14="http://schemas.microsoft.com/office/powerpoint/2010/main" val="127918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1A8D-B720-2C3A-2B16-17294D13DF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43C98C-54E5-CEBF-A380-17EC1BD9615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B5BC493-D796-1035-645E-C9DE56F67949}"/>
              </a:ext>
            </a:extLst>
          </p:cNvPr>
          <p:cNvPicPr>
            <a:picLocks noChangeAspect="1"/>
          </p:cNvPicPr>
          <p:nvPr/>
        </p:nvPicPr>
        <p:blipFill rotWithShape="1">
          <a:blip r:embed="rId2"/>
          <a:srcRect b="9138"/>
          <a:stretch/>
        </p:blipFill>
        <p:spPr>
          <a:xfrm>
            <a:off x="0" y="0"/>
            <a:ext cx="12192000" cy="6857999"/>
          </a:xfrm>
          <a:prstGeom prst="rect">
            <a:avLst/>
          </a:prstGeom>
        </p:spPr>
      </p:pic>
    </p:spTree>
    <p:extLst>
      <p:ext uri="{BB962C8B-B14F-4D97-AF65-F5344CB8AC3E}">
        <p14:creationId xmlns:p14="http://schemas.microsoft.com/office/powerpoint/2010/main" val="346656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4DF3C-7A46-1F2A-9F36-9F71D78300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F8736F-A61B-B9AB-A885-1C48E1C2EC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861751A-F74C-B4C7-3678-FBA3D4D200D6}"/>
              </a:ext>
            </a:extLst>
          </p:cNvPr>
          <p:cNvPicPr>
            <a:picLocks noChangeAspect="1"/>
          </p:cNvPicPr>
          <p:nvPr/>
        </p:nvPicPr>
        <p:blipFill rotWithShape="1">
          <a:blip r:embed="rId2"/>
          <a:srcRect b="9522"/>
          <a:stretch/>
        </p:blipFill>
        <p:spPr>
          <a:xfrm>
            <a:off x="0" y="0"/>
            <a:ext cx="12192000" cy="6858000"/>
          </a:xfrm>
          <a:prstGeom prst="rect">
            <a:avLst/>
          </a:prstGeom>
        </p:spPr>
      </p:pic>
    </p:spTree>
    <p:extLst>
      <p:ext uri="{BB962C8B-B14F-4D97-AF65-F5344CB8AC3E}">
        <p14:creationId xmlns:p14="http://schemas.microsoft.com/office/powerpoint/2010/main" val="2572098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50D98-43E3-172E-1CB9-4836D66D3595}"/>
              </a:ext>
            </a:extLst>
          </p:cNvPr>
          <p:cNvSpPr>
            <a:spLocks noGrp="1"/>
          </p:cNvSpPr>
          <p:nvPr>
            <p:ph type="title"/>
          </p:nvPr>
        </p:nvSpPr>
        <p:spPr/>
        <p:txBody>
          <a:bodyPr/>
          <a:lstStyle/>
          <a:p>
            <a:r>
              <a:rPr lang="en-US" b="1" dirty="0">
                <a:solidFill>
                  <a:srgbClr val="C00000"/>
                </a:solidFill>
              </a:rPr>
              <a:t>Decision Making Conditions/Alternatives</a:t>
            </a:r>
          </a:p>
        </p:txBody>
      </p:sp>
      <p:sp>
        <p:nvSpPr>
          <p:cNvPr id="3" name="Content Placeholder 2">
            <a:extLst>
              <a:ext uri="{FF2B5EF4-FFF2-40B4-BE49-F238E27FC236}">
                <a16:creationId xmlns:a16="http://schemas.microsoft.com/office/drawing/2014/main" id="{4D005D85-0C93-EEF4-84AB-268F13332DD6}"/>
              </a:ext>
            </a:extLst>
          </p:cNvPr>
          <p:cNvSpPr>
            <a:spLocks noGrp="1"/>
          </p:cNvSpPr>
          <p:nvPr>
            <p:ph idx="1"/>
          </p:nvPr>
        </p:nvSpPr>
        <p:spPr/>
        <p:txBody>
          <a:bodyPr/>
          <a:lstStyle/>
          <a:p>
            <a:pPr marL="0" indent="0" algn="l">
              <a:buNone/>
            </a:pPr>
            <a:r>
              <a:rPr lang="en-US" b="1" i="0" dirty="0">
                <a:solidFill>
                  <a:srgbClr val="0070C0"/>
                </a:solidFill>
                <a:effectLst/>
                <a:latin typeface="Söhne"/>
              </a:rPr>
              <a:t>Certainty</a:t>
            </a:r>
            <a:r>
              <a:rPr lang="en-US" b="0" i="0" dirty="0">
                <a:solidFill>
                  <a:srgbClr val="0070C0"/>
                </a:solidFill>
                <a:effectLst/>
                <a:latin typeface="Söhne"/>
              </a:rPr>
              <a:t>:</a:t>
            </a:r>
          </a:p>
          <a:p>
            <a:pPr algn="l">
              <a:buFont typeface="Arial" panose="020B0604020202020204" pitchFamily="34" charset="0"/>
              <a:buChar char="•"/>
            </a:pPr>
            <a:r>
              <a:rPr lang="en-US" b="0" i="0" dirty="0">
                <a:solidFill>
                  <a:srgbClr val="0D0D0D"/>
                </a:solidFill>
                <a:effectLst/>
                <a:latin typeface="Söhne"/>
              </a:rPr>
              <a:t>In decision making under certainty, all information is known, and the outcomes associated with each decision alternative are also known with complete certainty.</a:t>
            </a:r>
          </a:p>
          <a:p>
            <a:pPr algn="l">
              <a:buFont typeface="Arial" panose="020B0604020202020204" pitchFamily="34" charset="0"/>
              <a:buChar char="•"/>
            </a:pPr>
            <a:r>
              <a:rPr lang="en-US" b="0" i="0" dirty="0">
                <a:solidFill>
                  <a:srgbClr val="0D0D0D"/>
                </a:solidFill>
                <a:effectLst/>
                <a:latin typeface="Söhne"/>
              </a:rPr>
              <a:t>This is the simplest decision-making scenario because there is no ambiguity or doubt about the outcomes.</a:t>
            </a:r>
          </a:p>
          <a:p>
            <a:pPr algn="l">
              <a:buFont typeface="Arial" panose="020B0604020202020204" pitchFamily="34" charset="0"/>
              <a:buChar char="•"/>
            </a:pPr>
            <a:r>
              <a:rPr lang="en-US" b="0" i="0" dirty="0">
                <a:solidFill>
                  <a:srgbClr val="0D0D0D"/>
                </a:solidFill>
                <a:effectLst/>
                <a:latin typeface="Söhne"/>
              </a:rPr>
              <a:t>Decisions made under certainty typically involve straightforward calculations or application of predefined rules or criteria.</a:t>
            </a:r>
          </a:p>
          <a:p>
            <a:endParaRPr lang="en-US" dirty="0"/>
          </a:p>
        </p:txBody>
      </p:sp>
    </p:spTree>
    <p:extLst>
      <p:ext uri="{BB962C8B-B14F-4D97-AF65-F5344CB8AC3E}">
        <p14:creationId xmlns:p14="http://schemas.microsoft.com/office/powerpoint/2010/main" val="209176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5B5B-BE07-9061-61C9-9755AC933FE8}"/>
              </a:ext>
            </a:extLst>
          </p:cNvPr>
          <p:cNvSpPr>
            <a:spLocks noGrp="1"/>
          </p:cNvSpPr>
          <p:nvPr>
            <p:ph type="title"/>
          </p:nvPr>
        </p:nvSpPr>
        <p:spPr/>
        <p:txBody>
          <a:bodyPr/>
          <a:lstStyle/>
          <a:p>
            <a:r>
              <a:rPr lang="en-US" dirty="0">
                <a:solidFill>
                  <a:srgbClr val="0070C0"/>
                </a:solidFill>
              </a:rPr>
              <a:t>Decision Making</a:t>
            </a:r>
          </a:p>
        </p:txBody>
      </p:sp>
      <p:sp>
        <p:nvSpPr>
          <p:cNvPr id="3" name="Content Placeholder 2">
            <a:extLst>
              <a:ext uri="{FF2B5EF4-FFF2-40B4-BE49-F238E27FC236}">
                <a16:creationId xmlns:a16="http://schemas.microsoft.com/office/drawing/2014/main" id="{BA50A8AD-252D-8C86-664B-73510255CD44}"/>
              </a:ext>
            </a:extLst>
          </p:cNvPr>
          <p:cNvSpPr>
            <a:spLocks noGrp="1"/>
          </p:cNvSpPr>
          <p:nvPr>
            <p:ph idx="1"/>
          </p:nvPr>
        </p:nvSpPr>
        <p:spPr/>
        <p:txBody>
          <a:bodyPr>
            <a:normAutofit fontScale="92500" lnSpcReduction="20000"/>
          </a:bodyPr>
          <a:lstStyle/>
          <a:p>
            <a:r>
              <a:rPr lang="en-US" b="0" i="0" dirty="0">
                <a:solidFill>
                  <a:srgbClr val="0D0D0D"/>
                </a:solidFill>
                <a:effectLst/>
                <a:latin typeface="Söhne"/>
              </a:rPr>
              <a:t>Decision making is the process of selecting the best course of action among several alternatives. </a:t>
            </a:r>
          </a:p>
          <a:p>
            <a:r>
              <a:rPr lang="en-US" b="0" i="0" dirty="0">
                <a:solidFill>
                  <a:srgbClr val="0D0D0D"/>
                </a:solidFill>
                <a:effectLst/>
                <a:latin typeface="Söhne"/>
              </a:rPr>
              <a:t>It involves identifying the problem or opportunity, gathering relevant information, evaluating potential options, and choosing the most appropriate solution. </a:t>
            </a:r>
          </a:p>
          <a:p>
            <a:r>
              <a:rPr lang="en-US" b="0" i="0" dirty="0">
                <a:solidFill>
                  <a:srgbClr val="0D0D0D"/>
                </a:solidFill>
                <a:effectLst/>
                <a:latin typeface="Söhne"/>
              </a:rPr>
              <a:t>Decision making can be rational, intuitive, or a combination of both.</a:t>
            </a:r>
          </a:p>
          <a:p>
            <a:r>
              <a:rPr lang="en-US" b="0" i="0" dirty="0">
                <a:solidFill>
                  <a:srgbClr val="0D0D0D"/>
                </a:solidFill>
                <a:effectLst/>
                <a:latin typeface="Söhne"/>
              </a:rPr>
              <a:t>Effective decision making requires critical thinking skills, creativity, problem-solving abilities, and sometimes the ability to manage uncertainty and risk.</a:t>
            </a:r>
          </a:p>
          <a:p>
            <a:r>
              <a:rPr lang="en-US" b="0" i="0" dirty="0">
                <a:solidFill>
                  <a:srgbClr val="0D0D0D"/>
                </a:solidFill>
                <a:effectLst/>
                <a:latin typeface="Söhne"/>
              </a:rPr>
              <a:t>It's essential to balance analytical thinking with intuition and to consider both short-term and long-term consequences when making decisions.</a:t>
            </a:r>
          </a:p>
          <a:p>
            <a:r>
              <a:rPr lang="en-US" b="0" i="0" dirty="0">
                <a:solidFill>
                  <a:srgbClr val="0D0D0D"/>
                </a:solidFill>
                <a:effectLst/>
                <a:latin typeface="Söhne"/>
              </a:rPr>
              <a:t>Additionally, learning from past decisions and feedback is crucial for improving decision-making skills over time.</a:t>
            </a:r>
            <a:endParaRPr lang="en-US" dirty="0"/>
          </a:p>
        </p:txBody>
      </p:sp>
    </p:spTree>
    <p:extLst>
      <p:ext uri="{BB962C8B-B14F-4D97-AF65-F5344CB8AC3E}">
        <p14:creationId xmlns:p14="http://schemas.microsoft.com/office/powerpoint/2010/main" val="82112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3568-51CB-1574-70C0-9338F1421A26}"/>
              </a:ext>
            </a:extLst>
          </p:cNvPr>
          <p:cNvSpPr>
            <a:spLocks noGrp="1"/>
          </p:cNvSpPr>
          <p:nvPr>
            <p:ph type="title"/>
          </p:nvPr>
        </p:nvSpPr>
        <p:spPr/>
        <p:txBody>
          <a:bodyPr/>
          <a:lstStyle/>
          <a:p>
            <a:r>
              <a:rPr lang="en-US" b="1" dirty="0">
                <a:solidFill>
                  <a:srgbClr val="C00000"/>
                </a:solidFill>
              </a:rPr>
              <a:t>Decision Making Conditions/Alternatives</a:t>
            </a:r>
            <a:endParaRPr lang="en-US" dirty="0"/>
          </a:p>
        </p:txBody>
      </p:sp>
      <p:sp>
        <p:nvSpPr>
          <p:cNvPr id="3" name="Content Placeholder 2">
            <a:extLst>
              <a:ext uri="{FF2B5EF4-FFF2-40B4-BE49-F238E27FC236}">
                <a16:creationId xmlns:a16="http://schemas.microsoft.com/office/drawing/2014/main" id="{03A28503-1D6E-839D-0DA7-3E27390BEC3C}"/>
              </a:ext>
            </a:extLst>
          </p:cNvPr>
          <p:cNvSpPr>
            <a:spLocks noGrp="1"/>
          </p:cNvSpPr>
          <p:nvPr>
            <p:ph idx="1"/>
          </p:nvPr>
        </p:nvSpPr>
        <p:spPr/>
        <p:txBody>
          <a:bodyPr/>
          <a:lstStyle/>
          <a:p>
            <a:pPr marL="0" indent="0" algn="l">
              <a:buNone/>
            </a:pPr>
            <a:r>
              <a:rPr lang="en-US" b="0" i="0" dirty="0">
                <a:solidFill>
                  <a:srgbClr val="0070C0"/>
                </a:solidFill>
                <a:effectLst/>
                <a:latin typeface="Söhne"/>
              </a:rPr>
              <a:t>Example: Routine Manufacturing Process</a:t>
            </a:r>
          </a:p>
          <a:p>
            <a:pPr algn="l">
              <a:buFont typeface="Arial" panose="020B0604020202020204" pitchFamily="34" charset="0"/>
              <a:buChar char="•"/>
            </a:pPr>
            <a:r>
              <a:rPr lang="en-US" b="0" i="0" dirty="0">
                <a:solidFill>
                  <a:srgbClr val="0D0D0D"/>
                </a:solidFill>
                <a:effectLst/>
                <a:latin typeface="Söhne"/>
              </a:rPr>
              <a:t>In a manufacturing plant, there is a well-established and optimized process for producing a specific product.</a:t>
            </a:r>
          </a:p>
          <a:p>
            <a:pPr algn="l">
              <a:buFont typeface="Arial" panose="020B0604020202020204" pitchFamily="34" charset="0"/>
              <a:buChar char="•"/>
            </a:pPr>
            <a:r>
              <a:rPr lang="en-US" b="0" i="0" dirty="0">
                <a:solidFill>
                  <a:srgbClr val="0D0D0D"/>
                </a:solidFill>
                <a:effectLst/>
                <a:latin typeface="Söhne"/>
              </a:rPr>
              <a:t>The raw materials, equipment, labor requirements, and production schedule are all known and standardized.</a:t>
            </a:r>
          </a:p>
          <a:p>
            <a:pPr algn="l">
              <a:buFont typeface="Arial" panose="020B0604020202020204" pitchFamily="34" charset="0"/>
              <a:buChar char="•"/>
            </a:pPr>
            <a:r>
              <a:rPr lang="en-US" b="0" i="0" dirty="0">
                <a:solidFill>
                  <a:srgbClr val="0D0D0D"/>
                </a:solidFill>
                <a:effectLst/>
                <a:latin typeface="Söhne"/>
              </a:rPr>
              <a:t>Managers can confidently make decisions related to production scheduling, resource allocation, and inventory management because there is no uncertainty about the process or its outcomes.</a:t>
            </a:r>
          </a:p>
          <a:p>
            <a:endParaRPr lang="en-US" dirty="0"/>
          </a:p>
        </p:txBody>
      </p:sp>
    </p:spTree>
    <p:extLst>
      <p:ext uri="{BB962C8B-B14F-4D97-AF65-F5344CB8AC3E}">
        <p14:creationId xmlns:p14="http://schemas.microsoft.com/office/powerpoint/2010/main" val="963411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F875-795C-C5F0-1933-329E4B5755FB}"/>
              </a:ext>
            </a:extLst>
          </p:cNvPr>
          <p:cNvSpPr>
            <a:spLocks noGrp="1"/>
          </p:cNvSpPr>
          <p:nvPr>
            <p:ph type="title"/>
          </p:nvPr>
        </p:nvSpPr>
        <p:spPr/>
        <p:txBody>
          <a:bodyPr/>
          <a:lstStyle/>
          <a:p>
            <a:r>
              <a:rPr lang="en-US" b="1" dirty="0">
                <a:solidFill>
                  <a:srgbClr val="C00000"/>
                </a:solidFill>
              </a:rPr>
              <a:t>Decision Making Conditions/Alternatives</a:t>
            </a:r>
            <a:endParaRPr lang="en-US" dirty="0"/>
          </a:p>
        </p:txBody>
      </p:sp>
      <p:sp>
        <p:nvSpPr>
          <p:cNvPr id="3" name="Content Placeholder 2">
            <a:extLst>
              <a:ext uri="{FF2B5EF4-FFF2-40B4-BE49-F238E27FC236}">
                <a16:creationId xmlns:a16="http://schemas.microsoft.com/office/drawing/2014/main" id="{3FE77122-95A5-2124-9563-978B73F2436A}"/>
              </a:ext>
            </a:extLst>
          </p:cNvPr>
          <p:cNvSpPr>
            <a:spLocks noGrp="1"/>
          </p:cNvSpPr>
          <p:nvPr>
            <p:ph idx="1"/>
          </p:nvPr>
        </p:nvSpPr>
        <p:spPr/>
        <p:txBody>
          <a:bodyPr/>
          <a:lstStyle/>
          <a:p>
            <a:pPr marL="0" indent="0" algn="l">
              <a:buNone/>
            </a:pPr>
            <a:r>
              <a:rPr lang="en-US" b="1" i="0" dirty="0">
                <a:solidFill>
                  <a:srgbClr val="0070C0"/>
                </a:solidFill>
                <a:effectLst/>
                <a:latin typeface="Söhne"/>
              </a:rPr>
              <a:t>Risk</a:t>
            </a:r>
            <a:r>
              <a:rPr lang="en-US" b="0" i="0" dirty="0">
                <a:solidFill>
                  <a:srgbClr val="0070C0"/>
                </a:solidFill>
                <a:effectLst/>
                <a:latin typeface="Söhne"/>
              </a:rPr>
              <a:t>:</a:t>
            </a:r>
          </a:p>
          <a:p>
            <a:pPr algn="l">
              <a:buFont typeface="Arial" panose="020B0604020202020204" pitchFamily="34" charset="0"/>
              <a:buChar char="•"/>
            </a:pPr>
            <a:r>
              <a:rPr lang="en-US" b="0" i="0" dirty="0">
                <a:solidFill>
                  <a:srgbClr val="0D0D0D"/>
                </a:solidFill>
                <a:effectLst/>
                <a:latin typeface="Söhne"/>
              </a:rPr>
              <a:t>Decision making under risk involves situations where the decision maker has incomplete information but can assign probabilities to various outcomes.</a:t>
            </a:r>
          </a:p>
          <a:p>
            <a:pPr algn="l">
              <a:buFont typeface="Arial" panose="020B0604020202020204" pitchFamily="34" charset="0"/>
              <a:buChar char="•"/>
            </a:pPr>
            <a:r>
              <a:rPr lang="en-US" b="0" i="0" dirty="0">
                <a:solidFill>
                  <a:srgbClr val="0D0D0D"/>
                </a:solidFill>
                <a:effectLst/>
                <a:latin typeface="Söhne"/>
              </a:rPr>
              <a:t>While the probabilities are known, the exact outcome is uncertain.</a:t>
            </a:r>
          </a:p>
          <a:p>
            <a:pPr algn="l">
              <a:buFont typeface="Arial" panose="020B0604020202020204" pitchFamily="34" charset="0"/>
              <a:buChar char="•"/>
            </a:pPr>
            <a:r>
              <a:rPr lang="en-US" b="0" i="0" dirty="0">
                <a:solidFill>
                  <a:srgbClr val="0D0D0D"/>
                </a:solidFill>
                <a:effectLst/>
                <a:latin typeface="Söhne"/>
              </a:rPr>
              <a:t>In this scenario, decision makers can use tools such as expected value, expected utility, decision trees, or risk analysis techniques to evaluate alternatives and choose the option with the highest expected payoff or utility.</a:t>
            </a:r>
          </a:p>
          <a:p>
            <a:endParaRPr lang="en-US" dirty="0"/>
          </a:p>
        </p:txBody>
      </p:sp>
    </p:spTree>
    <p:extLst>
      <p:ext uri="{BB962C8B-B14F-4D97-AF65-F5344CB8AC3E}">
        <p14:creationId xmlns:p14="http://schemas.microsoft.com/office/powerpoint/2010/main" val="101652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2747-3D09-E14C-75FC-3F98868942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60AB0B-F1A3-1ADE-FE80-44CA4BF7B49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4B7594C-48A9-AE38-506A-7ECA5CB518DC}"/>
              </a:ext>
            </a:extLst>
          </p:cNvPr>
          <p:cNvPicPr>
            <a:picLocks noChangeAspect="1"/>
          </p:cNvPicPr>
          <p:nvPr/>
        </p:nvPicPr>
        <p:blipFill rotWithShape="1">
          <a:blip r:embed="rId2"/>
          <a:srcRect b="9907"/>
          <a:stretch/>
        </p:blipFill>
        <p:spPr>
          <a:xfrm>
            <a:off x="0" y="0"/>
            <a:ext cx="12192000" cy="6858000"/>
          </a:xfrm>
          <a:prstGeom prst="rect">
            <a:avLst/>
          </a:prstGeom>
        </p:spPr>
      </p:pic>
    </p:spTree>
    <p:extLst>
      <p:ext uri="{BB962C8B-B14F-4D97-AF65-F5344CB8AC3E}">
        <p14:creationId xmlns:p14="http://schemas.microsoft.com/office/powerpoint/2010/main" val="150727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8A3E-26BF-4AC6-2033-B860DA5F8426}"/>
              </a:ext>
            </a:extLst>
          </p:cNvPr>
          <p:cNvSpPr>
            <a:spLocks noGrp="1"/>
          </p:cNvSpPr>
          <p:nvPr>
            <p:ph type="title"/>
          </p:nvPr>
        </p:nvSpPr>
        <p:spPr/>
        <p:txBody>
          <a:bodyPr/>
          <a:lstStyle/>
          <a:p>
            <a:r>
              <a:rPr lang="en-US" b="1" dirty="0">
                <a:solidFill>
                  <a:srgbClr val="C00000"/>
                </a:solidFill>
              </a:rPr>
              <a:t>Decision Making Conditions/Alternatives</a:t>
            </a:r>
            <a:endParaRPr lang="en-US" dirty="0"/>
          </a:p>
        </p:txBody>
      </p:sp>
      <p:sp>
        <p:nvSpPr>
          <p:cNvPr id="3" name="Content Placeholder 2">
            <a:extLst>
              <a:ext uri="{FF2B5EF4-FFF2-40B4-BE49-F238E27FC236}">
                <a16:creationId xmlns:a16="http://schemas.microsoft.com/office/drawing/2014/main" id="{A6710254-802A-AB61-94F1-9942B2FC86C6}"/>
              </a:ext>
            </a:extLst>
          </p:cNvPr>
          <p:cNvSpPr>
            <a:spLocks noGrp="1"/>
          </p:cNvSpPr>
          <p:nvPr>
            <p:ph idx="1"/>
          </p:nvPr>
        </p:nvSpPr>
        <p:spPr/>
        <p:txBody>
          <a:bodyPr>
            <a:normAutofit fontScale="92500" lnSpcReduction="10000"/>
          </a:bodyPr>
          <a:lstStyle/>
          <a:p>
            <a:pPr marL="0" indent="0" algn="l">
              <a:buNone/>
            </a:pPr>
            <a:r>
              <a:rPr lang="en-US" b="1" i="0" dirty="0">
                <a:solidFill>
                  <a:srgbClr val="0070C0"/>
                </a:solidFill>
                <a:effectLst/>
                <a:latin typeface="Söhne"/>
              </a:rPr>
              <a:t>Uncertainty</a:t>
            </a:r>
            <a:r>
              <a:rPr lang="en-US" b="0" i="0" dirty="0">
                <a:solidFill>
                  <a:srgbClr val="0070C0"/>
                </a:solidFill>
                <a:effectLst/>
                <a:latin typeface="Söhne"/>
              </a:rPr>
              <a:t>:</a:t>
            </a:r>
          </a:p>
          <a:p>
            <a:pPr algn="l">
              <a:buFont typeface="Arial" panose="020B0604020202020204" pitchFamily="34" charset="0"/>
              <a:buChar char="•"/>
            </a:pPr>
            <a:r>
              <a:rPr lang="en-US" b="0" i="0" dirty="0">
                <a:solidFill>
                  <a:srgbClr val="0D0D0D"/>
                </a:solidFill>
                <a:effectLst/>
                <a:latin typeface="Söhne"/>
              </a:rPr>
              <a:t>Decision making under uncertainty occurs when the decision maker lacks information about the likelihood of various outcomes or cannot accurately assess the probabilities associated with different alternatives.</a:t>
            </a:r>
          </a:p>
          <a:p>
            <a:pPr algn="l">
              <a:buFont typeface="Arial" panose="020B0604020202020204" pitchFamily="34" charset="0"/>
              <a:buChar char="•"/>
            </a:pPr>
            <a:r>
              <a:rPr lang="en-US" b="0" i="0" dirty="0">
                <a:solidFill>
                  <a:srgbClr val="0D0D0D"/>
                </a:solidFill>
                <a:effectLst/>
                <a:latin typeface="Söhne"/>
              </a:rPr>
              <a:t>Unlike in decision making under risk, probabilities cannot be assigned to potential outcomes.</a:t>
            </a:r>
          </a:p>
          <a:p>
            <a:pPr algn="l">
              <a:buFont typeface="Arial" panose="020B0604020202020204" pitchFamily="34" charset="0"/>
              <a:buChar char="•"/>
            </a:pPr>
            <a:r>
              <a:rPr lang="en-US" b="0" i="0" dirty="0">
                <a:solidFill>
                  <a:srgbClr val="0D0D0D"/>
                </a:solidFill>
                <a:effectLst/>
                <a:latin typeface="Söhne"/>
              </a:rPr>
              <a:t>Decision makers often rely on intuition, judgment, heuristics, or scenario planning to navigate uncertainty.</a:t>
            </a:r>
          </a:p>
          <a:p>
            <a:pPr algn="l">
              <a:buFont typeface="Arial" panose="020B0604020202020204" pitchFamily="34" charset="0"/>
              <a:buChar char="•"/>
            </a:pPr>
            <a:r>
              <a:rPr lang="en-US" b="0" i="0" dirty="0">
                <a:solidFill>
                  <a:srgbClr val="0D0D0D"/>
                </a:solidFill>
                <a:effectLst/>
                <a:latin typeface="Söhne"/>
              </a:rPr>
              <a:t>Strategies may involve maximizing flexibility, gathering more information, or using conservative approaches to hedge against potential negative outcomes.</a:t>
            </a:r>
          </a:p>
          <a:p>
            <a:endParaRPr lang="en-US" dirty="0"/>
          </a:p>
        </p:txBody>
      </p:sp>
    </p:spTree>
    <p:extLst>
      <p:ext uri="{BB962C8B-B14F-4D97-AF65-F5344CB8AC3E}">
        <p14:creationId xmlns:p14="http://schemas.microsoft.com/office/powerpoint/2010/main" val="941171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DC7B-CC1F-EFFA-5E18-FFFD9C9AD93B}"/>
              </a:ext>
            </a:extLst>
          </p:cNvPr>
          <p:cNvSpPr>
            <a:spLocks noGrp="1"/>
          </p:cNvSpPr>
          <p:nvPr>
            <p:ph type="title"/>
          </p:nvPr>
        </p:nvSpPr>
        <p:spPr/>
        <p:txBody>
          <a:bodyPr/>
          <a:lstStyle/>
          <a:p>
            <a:r>
              <a:rPr lang="en-US" b="1" dirty="0">
                <a:solidFill>
                  <a:srgbClr val="C00000"/>
                </a:solidFill>
              </a:rPr>
              <a:t>Decision Making Conditions/Alternatives</a:t>
            </a:r>
            <a:endParaRPr lang="en-US" dirty="0"/>
          </a:p>
        </p:txBody>
      </p:sp>
      <p:sp>
        <p:nvSpPr>
          <p:cNvPr id="3" name="Content Placeholder 2">
            <a:extLst>
              <a:ext uri="{FF2B5EF4-FFF2-40B4-BE49-F238E27FC236}">
                <a16:creationId xmlns:a16="http://schemas.microsoft.com/office/drawing/2014/main" id="{0CCE90A8-1A4B-0792-D413-5112ABA842BB}"/>
              </a:ext>
            </a:extLst>
          </p:cNvPr>
          <p:cNvSpPr>
            <a:spLocks noGrp="1"/>
          </p:cNvSpPr>
          <p:nvPr>
            <p:ph idx="1"/>
          </p:nvPr>
        </p:nvSpPr>
        <p:spPr/>
        <p:txBody>
          <a:bodyPr>
            <a:normAutofit fontScale="92500"/>
          </a:bodyPr>
          <a:lstStyle/>
          <a:p>
            <a:pPr marL="0" indent="0" algn="l">
              <a:buNone/>
            </a:pPr>
            <a:r>
              <a:rPr lang="en-US" b="1" i="0" dirty="0">
                <a:solidFill>
                  <a:srgbClr val="0070C0"/>
                </a:solidFill>
                <a:effectLst/>
                <a:latin typeface="Söhne"/>
              </a:rPr>
              <a:t>Example: Tech Startup Market Entry Decision</a:t>
            </a:r>
            <a:endParaRPr lang="en-US" b="0" i="0" dirty="0">
              <a:solidFill>
                <a:srgbClr val="0070C0"/>
              </a:solidFill>
              <a:effectLst/>
              <a:latin typeface="Söhne"/>
            </a:endParaRPr>
          </a:p>
          <a:p>
            <a:pPr marL="0" indent="0" algn="l">
              <a:buNone/>
            </a:pPr>
            <a:r>
              <a:rPr lang="en-US" b="1" i="0" dirty="0">
                <a:solidFill>
                  <a:srgbClr val="0D0D0D"/>
                </a:solidFill>
                <a:effectLst/>
                <a:latin typeface="Söhne"/>
              </a:rPr>
              <a:t>Intuition</a:t>
            </a:r>
            <a:r>
              <a:rPr lang="en-US" b="0" i="0" dirty="0">
                <a:solidFill>
                  <a:srgbClr val="0D0D0D"/>
                </a:solidFill>
                <a:effectLst/>
                <a:latin typeface="Söhne"/>
              </a:rPr>
              <a:t>:</a:t>
            </a:r>
          </a:p>
          <a:p>
            <a:pPr marL="0" indent="0" algn="l">
              <a:buNone/>
            </a:pPr>
            <a:r>
              <a:rPr lang="en-US" b="0" i="0" dirty="0">
                <a:solidFill>
                  <a:srgbClr val="0D0D0D"/>
                </a:solidFill>
                <a:effectLst/>
                <a:latin typeface="Söhne"/>
              </a:rPr>
              <a:t>The CEO of the startup, drawing upon their industry experience and entrepreneurial instincts, has a strong intuition that expanding into the new market is a promising opportunity. </a:t>
            </a:r>
          </a:p>
          <a:p>
            <a:pPr marL="0" indent="0" algn="l">
              <a:buNone/>
            </a:pPr>
            <a:r>
              <a:rPr lang="en-US" b="0" i="0" dirty="0">
                <a:solidFill>
                  <a:srgbClr val="0D0D0D"/>
                </a:solidFill>
                <a:effectLst/>
                <a:latin typeface="Söhne"/>
              </a:rPr>
              <a:t>Despite the lack of concrete data or market research, the CEO's intuition suggests that there is untapped potential for their product in this market. </a:t>
            </a:r>
          </a:p>
          <a:p>
            <a:pPr marL="0" indent="0" algn="l">
              <a:buNone/>
            </a:pPr>
            <a:r>
              <a:rPr lang="en-US" b="0" i="0" dirty="0">
                <a:solidFill>
                  <a:srgbClr val="0D0D0D"/>
                </a:solidFill>
                <a:effectLst/>
                <a:latin typeface="Söhne"/>
              </a:rPr>
              <a:t>Their intuition may be influenced by factors such as anecdotal evidence, industry trends, and a belief in the scalability of their technology.</a:t>
            </a:r>
          </a:p>
          <a:p>
            <a:endParaRPr lang="en-US" dirty="0"/>
          </a:p>
        </p:txBody>
      </p:sp>
    </p:spTree>
    <p:extLst>
      <p:ext uri="{BB962C8B-B14F-4D97-AF65-F5344CB8AC3E}">
        <p14:creationId xmlns:p14="http://schemas.microsoft.com/office/powerpoint/2010/main" val="1686505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7A57-22B6-0295-D135-B98AB8BAD730}"/>
              </a:ext>
            </a:extLst>
          </p:cNvPr>
          <p:cNvSpPr>
            <a:spLocks noGrp="1"/>
          </p:cNvSpPr>
          <p:nvPr>
            <p:ph type="title"/>
          </p:nvPr>
        </p:nvSpPr>
        <p:spPr/>
        <p:txBody>
          <a:bodyPr/>
          <a:lstStyle/>
          <a:p>
            <a:r>
              <a:rPr lang="en-US" b="1" dirty="0">
                <a:solidFill>
                  <a:srgbClr val="C00000"/>
                </a:solidFill>
              </a:rPr>
              <a:t>Decision Making Conditions/Alternatives</a:t>
            </a:r>
            <a:endParaRPr lang="en-US" dirty="0"/>
          </a:p>
        </p:txBody>
      </p:sp>
      <p:sp>
        <p:nvSpPr>
          <p:cNvPr id="3" name="Content Placeholder 2">
            <a:extLst>
              <a:ext uri="{FF2B5EF4-FFF2-40B4-BE49-F238E27FC236}">
                <a16:creationId xmlns:a16="http://schemas.microsoft.com/office/drawing/2014/main" id="{E1AFAC54-181B-E302-6B21-325B5FD63FF5}"/>
              </a:ext>
            </a:extLst>
          </p:cNvPr>
          <p:cNvSpPr>
            <a:spLocks noGrp="1"/>
          </p:cNvSpPr>
          <p:nvPr>
            <p:ph idx="1"/>
          </p:nvPr>
        </p:nvSpPr>
        <p:spPr/>
        <p:txBody>
          <a:bodyPr>
            <a:normAutofit fontScale="85000" lnSpcReduction="20000"/>
          </a:bodyPr>
          <a:lstStyle/>
          <a:p>
            <a:pPr marL="0" indent="0" algn="l">
              <a:buNone/>
            </a:pPr>
            <a:r>
              <a:rPr lang="en-US" b="1" i="0" dirty="0">
                <a:solidFill>
                  <a:srgbClr val="0D0D0D"/>
                </a:solidFill>
                <a:effectLst/>
                <a:latin typeface="Söhne"/>
              </a:rPr>
              <a:t>Scenario Planning</a:t>
            </a:r>
            <a:r>
              <a:rPr lang="en-US" b="0" i="0" dirty="0">
                <a:solidFill>
                  <a:srgbClr val="0D0D0D"/>
                </a:solidFill>
                <a:effectLst/>
                <a:latin typeface="Söhne"/>
              </a:rPr>
              <a:t>:</a:t>
            </a:r>
          </a:p>
          <a:p>
            <a:pPr marL="0" indent="0" algn="l">
              <a:buNone/>
            </a:pPr>
            <a:r>
              <a:rPr lang="en-US" b="0" i="0" dirty="0">
                <a:solidFill>
                  <a:srgbClr val="0D0D0D"/>
                </a:solidFill>
                <a:effectLst/>
                <a:latin typeface="Söhne"/>
              </a:rPr>
              <a:t>Recognizing the uncertainty inherent in the decision, the startup conducts scenario planning to explore various possible outcomes and develop contingency plans:</a:t>
            </a:r>
          </a:p>
          <a:p>
            <a:pPr algn="l">
              <a:buFont typeface="Arial" panose="020B0604020202020204" pitchFamily="34" charset="0"/>
              <a:buChar char="•"/>
            </a:pPr>
            <a:r>
              <a:rPr lang="en-US" b="1" i="0" dirty="0">
                <a:solidFill>
                  <a:srgbClr val="0D0D0D"/>
                </a:solidFill>
                <a:effectLst/>
                <a:latin typeface="Söhne"/>
              </a:rPr>
              <a:t>Best-case Scenario</a:t>
            </a:r>
            <a:r>
              <a:rPr lang="en-US" b="0" i="0" dirty="0">
                <a:solidFill>
                  <a:srgbClr val="0D0D0D"/>
                </a:solidFill>
                <a:effectLst/>
                <a:latin typeface="Söhne"/>
              </a:rPr>
              <a:t>: They envision a scenario where market demand exceeds expectations, regulatory barriers are minimal, and they quickly establish a dominant position in the new market. In this case, they would allocate resources towards aggressive expansion and marketing efforts.</a:t>
            </a:r>
          </a:p>
          <a:p>
            <a:pPr algn="l">
              <a:buFont typeface="Arial" panose="020B0604020202020204" pitchFamily="34" charset="0"/>
              <a:buChar char="•"/>
            </a:pPr>
            <a:r>
              <a:rPr lang="en-US" b="1" i="0" dirty="0">
                <a:solidFill>
                  <a:srgbClr val="0D0D0D"/>
                </a:solidFill>
                <a:effectLst/>
                <a:latin typeface="Söhne"/>
              </a:rPr>
              <a:t>Worst-case Scenario</a:t>
            </a:r>
            <a:r>
              <a:rPr lang="en-US" b="0" i="0" dirty="0">
                <a:solidFill>
                  <a:srgbClr val="0D0D0D"/>
                </a:solidFill>
                <a:effectLst/>
                <a:latin typeface="Söhne"/>
              </a:rPr>
              <a:t>: They consider a scenario where market adoption is slow, regulatory hurdles are significant, and competition intensifies. In this case, they would have contingency plans in place, such as scaling back operations, reassessing their market entry strategy, or pivoting to alternative markets.</a:t>
            </a:r>
          </a:p>
          <a:p>
            <a:pPr algn="l">
              <a:buFont typeface="Arial" panose="020B0604020202020204" pitchFamily="34" charset="0"/>
              <a:buChar char="•"/>
            </a:pPr>
            <a:r>
              <a:rPr lang="en-US" b="1" i="0" dirty="0">
                <a:solidFill>
                  <a:srgbClr val="0D0D0D"/>
                </a:solidFill>
                <a:effectLst/>
                <a:latin typeface="Söhne"/>
              </a:rPr>
              <a:t>Most Likely Scenario</a:t>
            </a:r>
            <a:r>
              <a:rPr lang="en-US" b="0" i="0" dirty="0">
                <a:solidFill>
                  <a:srgbClr val="0D0D0D"/>
                </a:solidFill>
                <a:effectLst/>
                <a:latin typeface="Söhne"/>
              </a:rPr>
              <a:t>: They outline a scenario based on their best estimate of market conditions, demand projections, and competitive dynamics. This scenario serves as the basis for their strategic planning and resource allocation decisions.</a:t>
            </a:r>
          </a:p>
          <a:p>
            <a:endParaRPr lang="en-US" dirty="0"/>
          </a:p>
        </p:txBody>
      </p:sp>
    </p:spTree>
    <p:extLst>
      <p:ext uri="{BB962C8B-B14F-4D97-AF65-F5344CB8AC3E}">
        <p14:creationId xmlns:p14="http://schemas.microsoft.com/office/powerpoint/2010/main" val="3374992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21F4-0F89-FE99-E048-839639B67EAA}"/>
              </a:ext>
            </a:extLst>
          </p:cNvPr>
          <p:cNvSpPr>
            <a:spLocks noGrp="1"/>
          </p:cNvSpPr>
          <p:nvPr>
            <p:ph type="title"/>
          </p:nvPr>
        </p:nvSpPr>
        <p:spPr/>
        <p:txBody>
          <a:bodyPr/>
          <a:lstStyle/>
          <a:p>
            <a:r>
              <a:rPr lang="en-US" b="1" dirty="0">
                <a:solidFill>
                  <a:srgbClr val="C00000"/>
                </a:solidFill>
              </a:rPr>
              <a:t>Decision making styles</a:t>
            </a:r>
          </a:p>
        </p:txBody>
      </p:sp>
      <p:sp>
        <p:nvSpPr>
          <p:cNvPr id="3" name="Content Placeholder 2">
            <a:extLst>
              <a:ext uri="{FF2B5EF4-FFF2-40B4-BE49-F238E27FC236}">
                <a16:creationId xmlns:a16="http://schemas.microsoft.com/office/drawing/2014/main" id="{A1D43BA6-2289-A4C2-C3F9-AB3FAE4B31D8}"/>
              </a:ext>
            </a:extLst>
          </p:cNvPr>
          <p:cNvSpPr>
            <a:spLocks noGrp="1"/>
          </p:cNvSpPr>
          <p:nvPr>
            <p:ph idx="1"/>
          </p:nvPr>
        </p:nvSpPr>
        <p:spPr>
          <a:xfrm>
            <a:off x="838200" y="1690688"/>
            <a:ext cx="10515600" cy="4486275"/>
          </a:xfrm>
        </p:spPr>
        <p:txBody>
          <a:bodyPr>
            <a:normAutofit fontScale="92500" lnSpcReduction="10000"/>
          </a:bodyPr>
          <a:lstStyle/>
          <a:p>
            <a:pPr marL="0" indent="0" algn="l">
              <a:buNone/>
            </a:pPr>
            <a:r>
              <a:rPr lang="en-US" b="0" i="0" dirty="0">
                <a:solidFill>
                  <a:srgbClr val="0D0D0D"/>
                </a:solidFill>
                <a:effectLst/>
                <a:latin typeface="Söhne"/>
              </a:rPr>
              <a:t>Decision-making styles vary among individuals and can depend on factors such as personality, experience, organizational culture, and the nature of the decision at hand. Four major decision-making styles commonly observed in individuals are:</a:t>
            </a:r>
          </a:p>
          <a:p>
            <a:pPr algn="l">
              <a:buFont typeface="+mj-lt"/>
              <a:buAutoNum type="arabicPeriod"/>
            </a:pPr>
            <a:r>
              <a:rPr lang="en-US" b="1" i="0" dirty="0">
                <a:solidFill>
                  <a:srgbClr val="0070C0"/>
                </a:solidFill>
                <a:effectLst/>
                <a:latin typeface="Söhne"/>
              </a:rPr>
              <a:t>Directive Style</a:t>
            </a:r>
            <a:r>
              <a:rPr lang="en-US" b="0" i="0" dirty="0">
                <a:solidFill>
                  <a:srgbClr val="0070C0"/>
                </a:solidFill>
                <a:effectLst/>
                <a:latin typeface="Söhne"/>
              </a:rPr>
              <a:t>:</a:t>
            </a:r>
          </a:p>
          <a:p>
            <a:pPr lvl="1"/>
            <a:r>
              <a:rPr lang="en-US" b="0" i="0" dirty="0">
                <a:solidFill>
                  <a:srgbClr val="0D0D0D"/>
                </a:solidFill>
                <a:effectLst/>
                <a:latin typeface="Söhne"/>
              </a:rPr>
              <a:t>In the directive style, the decision-maker tends to be autocratic and assertive, taking charge of the decision-making process.</a:t>
            </a:r>
          </a:p>
          <a:p>
            <a:pPr lvl="1"/>
            <a:r>
              <a:rPr lang="en-US" b="0" i="0" dirty="0">
                <a:solidFill>
                  <a:srgbClr val="0D0D0D"/>
                </a:solidFill>
                <a:effectLst/>
                <a:latin typeface="Söhne"/>
              </a:rPr>
              <a:t>They rely on their own knowledge, expertise, and preferences to make decisions quickly and efficiently.</a:t>
            </a:r>
          </a:p>
          <a:p>
            <a:pPr lvl="1"/>
            <a:r>
              <a:rPr lang="en-US" b="0" i="0" dirty="0">
                <a:solidFill>
                  <a:srgbClr val="0D0D0D"/>
                </a:solidFill>
                <a:effectLst/>
                <a:latin typeface="Söhne"/>
              </a:rPr>
              <a:t>This style is often seen in situations where there is a sense of urgency, a need for clear direction, or when the decision-maker has a high level of expertise in the subject matter.</a:t>
            </a:r>
          </a:p>
          <a:p>
            <a:pPr lvl="1"/>
            <a:r>
              <a:rPr lang="en-US" b="0" i="0" dirty="0">
                <a:solidFill>
                  <a:srgbClr val="0D0D0D"/>
                </a:solidFill>
                <a:effectLst/>
                <a:latin typeface="Söhne"/>
              </a:rPr>
              <a:t>While this style can lead to rapid decisions, it may also overlook input from others and hinder collaboration.</a:t>
            </a:r>
          </a:p>
          <a:p>
            <a:endParaRPr lang="en-US" dirty="0"/>
          </a:p>
        </p:txBody>
      </p:sp>
    </p:spTree>
    <p:extLst>
      <p:ext uri="{BB962C8B-B14F-4D97-AF65-F5344CB8AC3E}">
        <p14:creationId xmlns:p14="http://schemas.microsoft.com/office/powerpoint/2010/main" val="2801771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89CC-F2FC-96B1-C2AB-DF2380FC29E9}"/>
              </a:ext>
            </a:extLst>
          </p:cNvPr>
          <p:cNvSpPr>
            <a:spLocks noGrp="1"/>
          </p:cNvSpPr>
          <p:nvPr>
            <p:ph type="title"/>
          </p:nvPr>
        </p:nvSpPr>
        <p:spPr/>
        <p:txBody>
          <a:bodyPr/>
          <a:lstStyle/>
          <a:p>
            <a:r>
              <a:rPr lang="en-US" b="1" dirty="0">
                <a:solidFill>
                  <a:srgbClr val="C00000"/>
                </a:solidFill>
              </a:rPr>
              <a:t>Decision making styles</a:t>
            </a:r>
            <a:endParaRPr lang="en-US" dirty="0"/>
          </a:p>
        </p:txBody>
      </p:sp>
      <p:sp>
        <p:nvSpPr>
          <p:cNvPr id="3" name="Content Placeholder 2">
            <a:extLst>
              <a:ext uri="{FF2B5EF4-FFF2-40B4-BE49-F238E27FC236}">
                <a16:creationId xmlns:a16="http://schemas.microsoft.com/office/drawing/2014/main" id="{06B78736-87A8-7967-39F6-DD190B75B5DA}"/>
              </a:ext>
            </a:extLst>
          </p:cNvPr>
          <p:cNvSpPr>
            <a:spLocks noGrp="1"/>
          </p:cNvSpPr>
          <p:nvPr>
            <p:ph idx="1"/>
          </p:nvPr>
        </p:nvSpPr>
        <p:spPr/>
        <p:txBody>
          <a:bodyPr>
            <a:normAutofit fontScale="92500" lnSpcReduction="10000"/>
          </a:bodyPr>
          <a:lstStyle/>
          <a:p>
            <a:pPr marL="0" indent="0" algn="l">
              <a:buNone/>
            </a:pPr>
            <a:r>
              <a:rPr lang="en-US" b="1" i="0" dirty="0">
                <a:solidFill>
                  <a:srgbClr val="0070C0"/>
                </a:solidFill>
                <a:effectLst/>
                <a:latin typeface="Söhne"/>
              </a:rPr>
              <a:t>2. Analytical Style</a:t>
            </a:r>
            <a:r>
              <a:rPr lang="en-US" b="0" i="0" dirty="0">
                <a:solidFill>
                  <a:srgbClr val="0070C0"/>
                </a:solidFill>
                <a:effectLst/>
                <a:latin typeface="Söhne"/>
              </a:rPr>
              <a:t>:</a:t>
            </a:r>
          </a:p>
          <a:p>
            <a:pPr algn="l">
              <a:buFont typeface="Arial" panose="020B0604020202020204" pitchFamily="34" charset="0"/>
              <a:buChar char="•"/>
            </a:pPr>
            <a:r>
              <a:rPr lang="en-US" b="0" i="0" dirty="0">
                <a:solidFill>
                  <a:srgbClr val="0D0D0D"/>
                </a:solidFill>
                <a:effectLst/>
                <a:latin typeface="Söhne"/>
              </a:rPr>
              <a:t>The analytical style involves a systematic and thorough approach to decision making, emphasizing data analysis, logic, and rationality.</a:t>
            </a:r>
          </a:p>
          <a:p>
            <a:pPr algn="l">
              <a:buFont typeface="Arial" panose="020B0604020202020204" pitchFamily="34" charset="0"/>
              <a:buChar char="•"/>
            </a:pPr>
            <a:r>
              <a:rPr lang="en-US" b="0" i="0" dirty="0">
                <a:solidFill>
                  <a:srgbClr val="0D0D0D"/>
                </a:solidFill>
                <a:effectLst/>
                <a:latin typeface="Söhne"/>
              </a:rPr>
              <a:t>Decision-makers in this style carefully gather and evaluate information, weigh the pros and cons of each option, and strive to make objective decisions based on evidence.</a:t>
            </a:r>
          </a:p>
          <a:p>
            <a:pPr algn="l">
              <a:buFont typeface="Arial" panose="020B0604020202020204" pitchFamily="34" charset="0"/>
              <a:buChar char="•"/>
            </a:pPr>
            <a:r>
              <a:rPr lang="en-US" b="0" i="0" dirty="0">
                <a:solidFill>
                  <a:srgbClr val="0D0D0D"/>
                </a:solidFill>
                <a:effectLst/>
                <a:latin typeface="Söhne"/>
              </a:rPr>
              <a:t>They may use decision-making tools such as decision matrices, cost-benefit analysis, or SWOT analysis to support their deliberations.</a:t>
            </a:r>
          </a:p>
          <a:p>
            <a:pPr algn="l">
              <a:buFont typeface="Arial" panose="020B0604020202020204" pitchFamily="34" charset="0"/>
              <a:buChar char="•"/>
            </a:pPr>
            <a:r>
              <a:rPr lang="en-US" b="0" i="0" dirty="0">
                <a:solidFill>
                  <a:srgbClr val="0D0D0D"/>
                </a:solidFill>
                <a:effectLst/>
                <a:latin typeface="Söhne"/>
              </a:rPr>
              <a:t>This style is beneficial for complex decisions where multiple factors need to be considered, but it may also lead to analysis paralysis or a tendency to overlook intuitive insights.</a:t>
            </a:r>
          </a:p>
          <a:p>
            <a:endParaRPr lang="en-US" dirty="0"/>
          </a:p>
        </p:txBody>
      </p:sp>
    </p:spTree>
    <p:extLst>
      <p:ext uri="{BB962C8B-B14F-4D97-AF65-F5344CB8AC3E}">
        <p14:creationId xmlns:p14="http://schemas.microsoft.com/office/powerpoint/2010/main" val="164932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0416F-32E2-B9E6-19E0-8E70AD8A1517}"/>
              </a:ext>
            </a:extLst>
          </p:cNvPr>
          <p:cNvSpPr>
            <a:spLocks noGrp="1"/>
          </p:cNvSpPr>
          <p:nvPr>
            <p:ph type="title"/>
          </p:nvPr>
        </p:nvSpPr>
        <p:spPr/>
        <p:txBody>
          <a:bodyPr/>
          <a:lstStyle/>
          <a:p>
            <a:r>
              <a:rPr lang="en-US" b="1" dirty="0">
                <a:solidFill>
                  <a:srgbClr val="C00000"/>
                </a:solidFill>
              </a:rPr>
              <a:t>Decision making styles</a:t>
            </a:r>
            <a:endParaRPr lang="en-US" dirty="0"/>
          </a:p>
        </p:txBody>
      </p:sp>
      <p:sp>
        <p:nvSpPr>
          <p:cNvPr id="3" name="Content Placeholder 2">
            <a:extLst>
              <a:ext uri="{FF2B5EF4-FFF2-40B4-BE49-F238E27FC236}">
                <a16:creationId xmlns:a16="http://schemas.microsoft.com/office/drawing/2014/main" id="{F9B64A0C-BAA8-4ED9-2E94-389A3A9A0AAF}"/>
              </a:ext>
            </a:extLst>
          </p:cNvPr>
          <p:cNvSpPr>
            <a:spLocks noGrp="1"/>
          </p:cNvSpPr>
          <p:nvPr>
            <p:ph idx="1"/>
          </p:nvPr>
        </p:nvSpPr>
        <p:spPr/>
        <p:txBody>
          <a:bodyPr>
            <a:normAutofit fontScale="92500" lnSpcReduction="10000"/>
          </a:bodyPr>
          <a:lstStyle/>
          <a:p>
            <a:pPr marL="0" indent="0" algn="l">
              <a:buNone/>
            </a:pPr>
            <a:r>
              <a:rPr lang="en-US" b="1" i="0" dirty="0">
                <a:solidFill>
                  <a:srgbClr val="0070C0"/>
                </a:solidFill>
                <a:effectLst/>
                <a:latin typeface="Söhne"/>
              </a:rPr>
              <a:t>3. Conceptual Style</a:t>
            </a:r>
            <a:r>
              <a:rPr lang="en-US" b="0" i="0" dirty="0">
                <a:solidFill>
                  <a:srgbClr val="0070C0"/>
                </a:solidFill>
                <a:effectLst/>
                <a:latin typeface="Söhne"/>
              </a:rPr>
              <a:t>:</a:t>
            </a:r>
          </a:p>
          <a:p>
            <a:pPr algn="l">
              <a:buFont typeface="Arial" panose="020B0604020202020204" pitchFamily="34" charset="0"/>
              <a:buChar char="•"/>
            </a:pPr>
            <a:r>
              <a:rPr lang="en-US" b="0" i="0" dirty="0">
                <a:solidFill>
                  <a:srgbClr val="0D0D0D"/>
                </a:solidFill>
                <a:effectLst/>
                <a:latin typeface="Söhne"/>
              </a:rPr>
              <a:t>Individuals with a conceptual decision-making style are visionary, creative, and innovative.</a:t>
            </a:r>
          </a:p>
          <a:p>
            <a:pPr algn="l">
              <a:buFont typeface="Arial" panose="020B0604020202020204" pitchFamily="34" charset="0"/>
              <a:buChar char="•"/>
            </a:pPr>
            <a:r>
              <a:rPr lang="en-US" b="0" i="0" dirty="0">
                <a:solidFill>
                  <a:srgbClr val="0D0D0D"/>
                </a:solidFill>
                <a:effectLst/>
                <a:latin typeface="Söhne"/>
              </a:rPr>
              <a:t>They focus on big-picture thinking, exploring new ideas, and envisioning possibilities for the future.</a:t>
            </a:r>
          </a:p>
          <a:p>
            <a:pPr algn="l">
              <a:buFont typeface="Arial" panose="020B0604020202020204" pitchFamily="34" charset="0"/>
              <a:buChar char="•"/>
            </a:pPr>
            <a:r>
              <a:rPr lang="en-US" b="0" i="0" dirty="0">
                <a:solidFill>
                  <a:srgbClr val="0D0D0D"/>
                </a:solidFill>
                <a:effectLst/>
                <a:latin typeface="Söhne"/>
              </a:rPr>
              <a:t>Decision-makers in this style are comfortable with ambiguity and uncertainty, often drawing on intuition and imagination to generate novel solutions.</a:t>
            </a:r>
          </a:p>
          <a:p>
            <a:pPr algn="l">
              <a:buFont typeface="Arial" panose="020B0604020202020204" pitchFamily="34" charset="0"/>
              <a:buChar char="•"/>
            </a:pPr>
            <a:r>
              <a:rPr lang="en-US" b="0" i="0" dirty="0">
                <a:solidFill>
                  <a:srgbClr val="0D0D0D"/>
                </a:solidFill>
                <a:effectLst/>
                <a:latin typeface="Söhne"/>
              </a:rPr>
              <a:t>While this style can lead to breakthrough innovations and out-of-the-box solutions, it may also overlook practical constraints or implementation challenges.</a:t>
            </a:r>
          </a:p>
          <a:p>
            <a:endParaRPr lang="en-US" dirty="0"/>
          </a:p>
        </p:txBody>
      </p:sp>
    </p:spTree>
    <p:extLst>
      <p:ext uri="{BB962C8B-B14F-4D97-AF65-F5344CB8AC3E}">
        <p14:creationId xmlns:p14="http://schemas.microsoft.com/office/powerpoint/2010/main" val="1074099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303C-ACE9-EF22-9BB6-CD017A4D54C7}"/>
              </a:ext>
            </a:extLst>
          </p:cNvPr>
          <p:cNvSpPr>
            <a:spLocks noGrp="1"/>
          </p:cNvSpPr>
          <p:nvPr>
            <p:ph type="title"/>
          </p:nvPr>
        </p:nvSpPr>
        <p:spPr/>
        <p:txBody>
          <a:bodyPr/>
          <a:lstStyle/>
          <a:p>
            <a:r>
              <a:rPr lang="en-US" b="1" dirty="0">
                <a:solidFill>
                  <a:srgbClr val="C00000"/>
                </a:solidFill>
              </a:rPr>
              <a:t>Decision making styles</a:t>
            </a:r>
            <a:endParaRPr lang="en-US" dirty="0"/>
          </a:p>
        </p:txBody>
      </p:sp>
      <p:sp>
        <p:nvSpPr>
          <p:cNvPr id="3" name="Content Placeholder 2">
            <a:extLst>
              <a:ext uri="{FF2B5EF4-FFF2-40B4-BE49-F238E27FC236}">
                <a16:creationId xmlns:a16="http://schemas.microsoft.com/office/drawing/2014/main" id="{A81A4165-DFA3-DC71-FFB5-C160ED8B56A0}"/>
              </a:ext>
            </a:extLst>
          </p:cNvPr>
          <p:cNvSpPr>
            <a:spLocks noGrp="1"/>
          </p:cNvSpPr>
          <p:nvPr>
            <p:ph idx="1"/>
          </p:nvPr>
        </p:nvSpPr>
        <p:spPr/>
        <p:txBody>
          <a:bodyPr>
            <a:normAutofit fontScale="92500" lnSpcReduction="10000"/>
          </a:bodyPr>
          <a:lstStyle/>
          <a:p>
            <a:pPr marL="0" indent="0" algn="l">
              <a:buNone/>
            </a:pPr>
            <a:r>
              <a:rPr lang="en-US" b="1" i="0" dirty="0">
                <a:solidFill>
                  <a:srgbClr val="0070C0"/>
                </a:solidFill>
                <a:effectLst/>
                <a:latin typeface="Söhne"/>
              </a:rPr>
              <a:t>4. Behavioral Style</a:t>
            </a:r>
            <a:r>
              <a:rPr lang="en-US" b="0" i="0" dirty="0">
                <a:solidFill>
                  <a:srgbClr val="0070C0"/>
                </a:solidFill>
                <a:effectLst/>
                <a:latin typeface="Söhne"/>
              </a:rPr>
              <a:t>:</a:t>
            </a:r>
          </a:p>
          <a:p>
            <a:pPr algn="l">
              <a:buFont typeface="Arial" panose="020B0604020202020204" pitchFamily="34" charset="0"/>
              <a:buChar char="•"/>
            </a:pPr>
            <a:r>
              <a:rPr lang="en-US" b="0" i="0" dirty="0">
                <a:solidFill>
                  <a:srgbClr val="0D0D0D"/>
                </a:solidFill>
                <a:effectLst/>
                <a:latin typeface="Söhne"/>
              </a:rPr>
              <a:t>The behavioral style emphasizes collaboration, empathy, and consensus-building in the decision-making process.</a:t>
            </a:r>
          </a:p>
          <a:p>
            <a:pPr algn="l">
              <a:buFont typeface="Arial" panose="020B0604020202020204" pitchFamily="34" charset="0"/>
              <a:buChar char="•"/>
            </a:pPr>
            <a:r>
              <a:rPr lang="en-US" b="0" i="0" dirty="0">
                <a:solidFill>
                  <a:srgbClr val="0D0D0D"/>
                </a:solidFill>
                <a:effectLst/>
                <a:latin typeface="Söhne"/>
              </a:rPr>
              <a:t>Decision-makers in this style prioritize relationships and consider the emotional impact of their decisions on others.</a:t>
            </a:r>
          </a:p>
          <a:p>
            <a:pPr algn="l">
              <a:buFont typeface="Arial" panose="020B0604020202020204" pitchFamily="34" charset="0"/>
              <a:buChar char="•"/>
            </a:pPr>
            <a:r>
              <a:rPr lang="en-US" b="0" i="0" dirty="0">
                <a:solidFill>
                  <a:srgbClr val="0D0D0D"/>
                </a:solidFill>
                <a:effectLst/>
                <a:latin typeface="Söhne"/>
              </a:rPr>
              <a:t>They seek input from stakeholders, listen to diverse perspectives, and aim to reach decisions that satisfy the needs and preferences of all parties involved.</a:t>
            </a:r>
          </a:p>
          <a:p>
            <a:pPr algn="l">
              <a:buFont typeface="Arial" panose="020B0604020202020204" pitchFamily="34" charset="0"/>
              <a:buChar char="•"/>
            </a:pPr>
            <a:r>
              <a:rPr lang="en-US" b="0" i="0" dirty="0">
                <a:solidFill>
                  <a:srgbClr val="0D0D0D"/>
                </a:solidFill>
                <a:effectLst/>
                <a:latin typeface="Söhne"/>
              </a:rPr>
              <a:t>This style is effective for fostering teamwork, building trust, and promoting buy-in from stakeholders, but it may also lead to indecision or conflict avoidance in situations where tough choices need to be made.</a:t>
            </a:r>
          </a:p>
          <a:p>
            <a:endParaRPr lang="en-US" dirty="0"/>
          </a:p>
        </p:txBody>
      </p:sp>
    </p:spTree>
    <p:extLst>
      <p:ext uri="{BB962C8B-B14F-4D97-AF65-F5344CB8AC3E}">
        <p14:creationId xmlns:p14="http://schemas.microsoft.com/office/powerpoint/2010/main" val="2808903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87757-C427-DA04-E769-3D931FE323B5}"/>
              </a:ext>
            </a:extLst>
          </p:cNvPr>
          <p:cNvSpPr>
            <a:spLocks noGrp="1"/>
          </p:cNvSpPr>
          <p:nvPr>
            <p:ph type="title"/>
          </p:nvPr>
        </p:nvSpPr>
        <p:spPr/>
        <p:txBody>
          <a:bodyPr/>
          <a:lstStyle/>
          <a:p>
            <a:r>
              <a:rPr lang="en-US" dirty="0">
                <a:solidFill>
                  <a:srgbClr val="0070C0"/>
                </a:solidFill>
              </a:rPr>
              <a:t>Decision Making Process</a:t>
            </a:r>
          </a:p>
        </p:txBody>
      </p:sp>
      <p:graphicFrame>
        <p:nvGraphicFramePr>
          <p:cNvPr id="5" name="Content Placeholder 4">
            <a:extLst>
              <a:ext uri="{FF2B5EF4-FFF2-40B4-BE49-F238E27FC236}">
                <a16:creationId xmlns:a16="http://schemas.microsoft.com/office/drawing/2014/main" id="{6D5666A0-792E-7E49-DDA9-2E1E3508E2E6}"/>
              </a:ext>
            </a:extLst>
          </p:cNvPr>
          <p:cNvGraphicFramePr>
            <a:graphicFrameLocks noGrp="1"/>
          </p:cNvGraphicFramePr>
          <p:nvPr>
            <p:ph idx="1"/>
            <p:extLst>
              <p:ext uri="{D42A27DB-BD31-4B8C-83A1-F6EECF244321}">
                <p14:modId xmlns:p14="http://schemas.microsoft.com/office/powerpoint/2010/main" val="4063762218"/>
              </p:ext>
            </p:extLst>
          </p:nvPr>
        </p:nvGraphicFramePr>
        <p:xfrm>
          <a:off x="0" y="464234"/>
          <a:ext cx="12192000" cy="6393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0587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4180-2F2B-BB0E-7B4B-7B90D99A3FE2}"/>
              </a:ext>
            </a:extLst>
          </p:cNvPr>
          <p:cNvSpPr>
            <a:spLocks noGrp="1"/>
          </p:cNvSpPr>
          <p:nvPr>
            <p:ph type="title"/>
          </p:nvPr>
        </p:nvSpPr>
        <p:spPr/>
        <p:txBody>
          <a:bodyPr/>
          <a:lstStyle/>
          <a:p>
            <a:r>
              <a:rPr lang="en-US" dirty="0">
                <a:solidFill>
                  <a:srgbClr val="C00000"/>
                </a:solidFill>
              </a:rPr>
              <a:t>Group Decision Making</a:t>
            </a:r>
          </a:p>
        </p:txBody>
      </p:sp>
      <p:sp>
        <p:nvSpPr>
          <p:cNvPr id="3" name="Content Placeholder 2">
            <a:extLst>
              <a:ext uri="{FF2B5EF4-FFF2-40B4-BE49-F238E27FC236}">
                <a16:creationId xmlns:a16="http://schemas.microsoft.com/office/drawing/2014/main" id="{00256D10-6FF1-4F39-65A7-A067216D19D1}"/>
              </a:ext>
            </a:extLst>
          </p:cNvPr>
          <p:cNvSpPr>
            <a:spLocks noGrp="1"/>
          </p:cNvSpPr>
          <p:nvPr>
            <p:ph idx="1"/>
          </p:nvPr>
        </p:nvSpPr>
        <p:spPr/>
        <p:txBody>
          <a:bodyPr/>
          <a:lstStyle/>
          <a:p>
            <a:pPr>
              <a:buFont typeface="Wingdings" panose="05000000000000000000" pitchFamily="2" charset="2"/>
              <a:buChar char="Ø"/>
            </a:pPr>
            <a:r>
              <a:rPr lang="en-US" b="0" i="0" dirty="0">
                <a:solidFill>
                  <a:srgbClr val="0D0D0D"/>
                </a:solidFill>
                <a:effectLst/>
                <a:latin typeface="Söhne"/>
              </a:rPr>
              <a:t>Group decision-making is the process of making decisions collectively by a group of individuals rather than by one person alone. </a:t>
            </a:r>
          </a:p>
          <a:p>
            <a:pPr>
              <a:buFont typeface="Wingdings" panose="05000000000000000000" pitchFamily="2" charset="2"/>
              <a:buChar char="Ø"/>
            </a:pPr>
            <a:r>
              <a:rPr lang="en-US" b="0" i="0" dirty="0">
                <a:solidFill>
                  <a:srgbClr val="0D0D0D"/>
                </a:solidFill>
                <a:effectLst/>
                <a:latin typeface="Söhne"/>
              </a:rPr>
              <a:t>This approach is commonly employed in various settings, including businesses, organizations, committees, and teams. </a:t>
            </a:r>
          </a:p>
          <a:p>
            <a:pPr>
              <a:buFont typeface="Wingdings" panose="05000000000000000000" pitchFamily="2" charset="2"/>
              <a:buChar char="Ø"/>
            </a:pPr>
            <a:r>
              <a:rPr lang="en-US" b="0" i="0" dirty="0">
                <a:solidFill>
                  <a:srgbClr val="0D0D0D"/>
                </a:solidFill>
                <a:effectLst/>
                <a:latin typeface="Söhne"/>
              </a:rPr>
              <a:t>Group decision-making offers the advantage of pooling diverse perspectives, knowledge, and expertise, which can lead to better-informed decisions and increased buy-in from participants. </a:t>
            </a:r>
          </a:p>
          <a:p>
            <a:pPr>
              <a:buFont typeface="Wingdings" panose="05000000000000000000" pitchFamily="2" charset="2"/>
              <a:buChar char="Ø"/>
            </a:pPr>
            <a:r>
              <a:rPr lang="en-US" b="0" i="0" dirty="0">
                <a:solidFill>
                  <a:srgbClr val="0D0D0D"/>
                </a:solidFill>
                <a:effectLst/>
                <a:latin typeface="Söhne"/>
              </a:rPr>
              <a:t>However, it can also be more time-consuming and challenging to manage compared to individual decision-making.</a:t>
            </a:r>
            <a:endParaRPr lang="en-US" dirty="0"/>
          </a:p>
        </p:txBody>
      </p:sp>
    </p:spTree>
    <p:extLst>
      <p:ext uri="{BB962C8B-B14F-4D97-AF65-F5344CB8AC3E}">
        <p14:creationId xmlns:p14="http://schemas.microsoft.com/office/powerpoint/2010/main" val="2582960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4A83-A98E-4EBC-93FB-5673BDEC11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999427-B369-E904-7E88-21AD0FE497B1}"/>
              </a:ext>
            </a:extLst>
          </p:cNvPr>
          <p:cNvSpPr>
            <a:spLocks noGrp="1"/>
          </p:cNvSpPr>
          <p:nvPr>
            <p:ph idx="1"/>
          </p:nvPr>
        </p:nvSpPr>
        <p:spPr/>
        <p:txBody>
          <a:bodyPr>
            <a:normAutofit lnSpcReduction="10000"/>
          </a:bodyPr>
          <a:lstStyle/>
          <a:p>
            <a:pPr marL="0" indent="0" algn="l">
              <a:buNone/>
            </a:pPr>
            <a:r>
              <a:rPr lang="en-US" b="0" i="0" dirty="0">
                <a:solidFill>
                  <a:srgbClr val="0D0D0D"/>
                </a:solidFill>
                <a:effectLst/>
                <a:latin typeface="Söhne"/>
              </a:rPr>
              <a:t>Here are some techniques commonly used in group decision-making:</a:t>
            </a:r>
          </a:p>
          <a:p>
            <a:pPr algn="l">
              <a:buFont typeface="+mj-lt"/>
              <a:buAutoNum type="arabicPeriod"/>
            </a:pPr>
            <a:r>
              <a:rPr lang="en-US" b="1" i="0" dirty="0">
                <a:solidFill>
                  <a:srgbClr val="0070C0"/>
                </a:solidFill>
                <a:effectLst/>
                <a:latin typeface="Söhne"/>
              </a:rPr>
              <a:t>Brainstorming</a:t>
            </a:r>
            <a:r>
              <a:rPr lang="en-US" b="0" i="0" dirty="0">
                <a:solidFill>
                  <a:srgbClr val="0070C0"/>
                </a:solidFill>
                <a:effectLst/>
                <a:latin typeface="Söhne"/>
              </a:rPr>
              <a:t>: </a:t>
            </a:r>
            <a:r>
              <a:rPr lang="en-US" b="0" i="0" dirty="0">
                <a:solidFill>
                  <a:srgbClr val="0D0D0D"/>
                </a:solidFill>
                <a:effectLst/>
                <a:latin typeface="Söhne"/>
              </a:rPr>
              <a:t>In brainstorming sessions, group members generate ideas and solutions to a problem or question without criticism or evaluation. The focus is on quantity rather than quality initially, allowing for a wide range of ideas to be explored. Later, the group can evaluate and refine these ideas.</a:t>
            </a:r>
          </a:p>
          <a:p>
            <a:pPr algn="l">
              <a:buFont typeface="+mj-lt"/>
              <a:buAutoNum type="arabicPeriod"/>
            </a:pPr>
            <a:r>
              <a:rPr lang="en-US" b="1" i="0" dirty="0">
                <a:solidFill>
                  <a:srgbClr val="0070C0"/>
                </a:solidFill>
                <a:effectLst/>
                <a:latin typeface="Söhne"/>
              </a:rPr>
              <a:t>Nominal Group Technique (NGT)</a:t>
            </a:r>
            <a:r>
              <a:rPr lang="en-US" b="0" i="0" dirty="0">
                <a:solidFill>
                  <a:srgbClr val="0070C0"/>
                </a:solidFill>
                <a:effectLst/>
                <a:latin typeface="Söhne"/>
              </a:rPr>
              <a:t>: </a:t>
            </a:r>
            <a:r>
              <a:rPr lang="en-US" b="0" i="0" dirty="0">
                <a:solidFill>
                  <a:srgbClr val="0D0D0D"/>
                </a:solidFill>
                <a:effectLst/>
                <a:latin typeface="Söhne"/>
              </a:rPr>
              <a:t>NGT is a structured approach to group decision-making that involves individuals generating ideas independently and then sharing them with the group. After all ideas are shared, they are discussed and evaluated collectively, typically using a voting or ranking system to prioritize options.</a:t>
            </a:r>
          </a:p>
          <a:p>
            <a:endParaRPr lang="en-US" dirty="0"/>
          </a:p>
        </p:txBody>
      </p:sp>
    </p:spTree>
    <p:extLst>
      <p:ext uri="{BB962C8B-B14F-4D97-AF65-F5344CB8AC3E}">
        <p14:creationId xmlns:p14="http://schemas.microsoft.com/office/powerpoint/2010/main" val="2759569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B1AC3-AAB3-BCC4-1926-F6B57C8556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8D8C85-C3B0-80B3-8928-6055A944839C}"/>
              </a:ext>
            </a:extLst>
          </p:cNvPr>
          <p:cNvSpPr>
            <a:spLocks noGrp="1"/>
          </p:cNvSpPr>
          <p:nvPr>
            <p:ph idx="1"/>
          </p:nvPr>
        </p:nvSpPr>
        <p:spPr>
          <a:xfrm>
            <a:off x="838200" y="1825624"/>
            <a:ext cx="10515600" cy="4828393"/>
          </a:xfrm>
        </p:spPr>
        <p:txBody>
          <a:bodyPr>
            <a:normAutofit fontScale="92500" lnSpcReduction="20000"/>
          </a:bodyPr>
          <a:lstStyle/>
          <a:p>
            <a:pPr marL="0" indent="0" algn="l">
              <a:buNone/>
            </a:pPr>
            <a:r>
              <a:rPr lang="en-US" b="1" i="0" dirty="0">
                <a:solidFill>
                  <a:srgbClr val="0070C0"/>
                </a:solidFill>
                <a:effectLst/>
                <a:latin typeface="Söhne"/>
              </a:rPr>
              <a:t>4. Multi-Voting</a:t>
            </a:r>
            <a:r>
              <a:rPr lang="en-US" b="0" i="0" dirty="0">
                <a:solidFill>
                  <a:srgbClr val="0070C0"/>
                </a:solidFill>
                <a:effectLst/>
                <a:latin typeface="Söhne"/>
              </a:rPr>
              <a:t>: </a:t>
            </a:r>
            <a:r>
              <a:rPr lang="en-US" b="0" i="0" dirty="0">
                <a:solidFill>
                  <a:srgbClr val="0D0D0D"/>
                </a:solidFill>
                <a:effectLst/>
                <a:latin typeface="Söhne"/>
              </a:rPr>
              <a:t>Multi-voting is a technique used to prioritize a list of options or ideas generated by a group. Each participant is given a certain number of votes, which they can distribute among the options based on their preferences. This helps to identify the most preferred options and can streamline decision-making.</a:t>
            </a:r>
          </a:p>
          <a:p>
            <a:pPr marL="0" indent="0" algn="l">
              <a:buNone/>
            </a:pPr>
            <a:r>
              <a:rPr lang="en-US" b="1" i="0" dirty="0">
                <a:solidFill>
                  <a:srgbClr val="0070C0"/>
                </a:solidFill>
                <a:effectLst/>
                <a:latin typeface="Söhne"/>
              </a:rPr>
              <a:t>5. Consensus Decision-Making</a:t>
            </a:r>
            <a:r>
              <a:rPr lang="en-US" b="0" i="0" dirty="0">
                <a:solidFill>
                  <a:srgbClr val="0070C0"/>
                </a:solidFill>
                <a:effectLst/>
                <a:latin typeface="Söhne"/>
              </a:rPr>
              <a:t>: </a:t>
            </a:r>
            <a:r>
              <a:rPr lang="en-US" b="0" i="0" dirty="0">
                <a:solidFill>
                  <a:srgbClr val="0D0D0D"/>
                </a:solidFill>
                <a:effectLst/>
                <a:latin typeface="Söhne"/>
              </a:rPr>
              <a:t>Consensus decision-making aims to reach a decision that all group members can support, even if it's not their first choice. It involves open discussion, active listening, and a willingness to compromise to find a solution that satisfies everyone. Unlike other decision-making methods where decisions are made by majority vote or by the authority of a single leader, consensus decision-making aims to reach an outcome that reflects the collective preferences and concerns of all participants. This approach is often used in settings where cooperation, collaboration, and group cohesion are valued, such as community organizations, non-profits, and some business teams.</a:t>
            </a:r>
          </a:p>
          <a:p>
            <a:endParaRPr lang="en-US" dirty="0"/>
          </a:p>
        </p:txBody>
      </p:sp>
    </p:spTree>
    <p:extLst>
      <p:ext uri="{BB962C8B-B14F-4D97-AF65-F5344CB8AC3E}">
        <p14:creationId xmlns:p14="http://schemas.microsoft.com/office/powerpoint/2010/main" val="3061138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6544-D6C4-CAC1-9F89-34F0C70E74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BA0B6A-130C-053B-15F6-3704CD35C2BF}"/>
              </a:ext>
            </a:extLst>
          </p:cNvPr>
          <p:cNvSpPr>
            <a:spLocks noGrp="1"/>
          </p:cNvSpPr>
          <p:nvPr>
            <p:ph idx="1"/>
          </p:nvPr>
        </p:nvSpPr>
        <p:spPr/>
        <p:txBody>
          <a:bodyPr/>
          <a:lstStyle/>
          <a:p>
            <a:pPr marL="0" indent="0" algn="l">
              <a:buNone/>
            </a:pPr>
            <a:r>
              <a:rPr lang="en-US" b="1" dirty="0">
                <a:solidFill>
                  <a:srgbClr val="0070C0"/>
                </a:solidFill>
                <a:latin typeface="Söhne"/>
              </a:rPr>
              <a:t>5. </a:t>
            </a:r>
            <a:r>
              <a:rPr lang="en-US" b="1" i="0" dirty="0">
                <a:solidFill>
                  <a:srgbClr val="0070C0"/>
                </a:solidFill>
                <a:effectLst/>
                <a:latin typeface="Söhne"/>
              </a:rPr>
              <a:t>Delphi Technique</a:t>
            </a:r>
            <a:r>
              <a:rPr lang="en-US" b="0" i="0" dirty="0">
                <a:solidFill>
                  <a:srgbClr val="0070C0"/>
                </a:solidFill>
                <a:effectLst/>
                <a:latin typeface="Söhne"/>
              </a:rPr>
              <a:t>: </a:t>
            </a:r>
            <a:r>
              <a:rPr lang="en-US" b="0" i="0" dirty="0">
                <a:solidFill>
                  <a:srgbClr val="0D0D0D"/>
                </a:solidFill>
                <a:effectLst/>
                <a:latin typeface="Söhne"/>
              </a:rPr>
              <a:t>The Delphi Technique is a structured method for forecasting or decision-making that involves multiple rounds of anonymous feedback from experts or stakeholders. In each round, participants review the feedback from previous rounds and provide their revised opinions, gradually converging towards a consensus.</a:t>
            </a:r>
          </a:p>
          <a:p>
            <a:pPr marL="0" indent="0" algn="l">
              <a:buNone/>
            </a:pPr>
            <a:r>
              <a:rPr lang="en-US" b="1" i="0" dirty="0">
                <a:solidFill>
                  <a:srgbClr val="0070C0"/>
                </a:solidFill>
                <a:effectLst/>
                <a:latin typeface="Söhne"/>
              </a:rPr>
              <a:t>6. SWOT Analysis</a:t>
            </a:r>
            <a:r>
              <a:rPr lang="en-US" b="0" i="0" dirty="0">
                <a:solidFill>
                  <a:srgbClr val="0070C0"/>
                </a:solidFill>
                <a:effectLst/>
                <a:latin typeface="Söhne"/>
              </a:rPr>
              <a:t>: </a:t>
            </a:r>
            <a:r>
              <a:rPr lang="en-US" b="0" i="0" dirty="0">
                <a:solidFill>
                  <a:srgbClr val="0D0D0D"/>
                </a:solidFill>
                <a:effectLst/>
                <a:latin typeface="Söhne"/>
              </a:rPr>
              <a:t>SWOT (Strengths, Weaknesses, Opportunities, Threats) analysis is a strategic planning tool used to evaluate the internal and external factors that may affect a decision. Group members identify and analyze these factors collectively to assess the potential impacts on the decision at hand.</a:t>
            </a:r>
          </a:p>
          <a:p>
            <a:endParaRPr lang="en-US" dirty="0"/>
          </a:p>
        </p:txBody>
      </p:sp>
    </p:spTree>
    <p:extLst>
      <p:ext uri="{BB962C8B-B14F-4D97-AF65-F5344CB8AC3E}">
        <p14:creationId xmlns:p14="http://schemas.microsoft.com/office/powerpoint/2010/main" val="2963838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8292-02AC-BD0A-6D3C-FD19BA6046B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EC2086-9AC5-247F-FDD9-52A26DBEBD1E}"/>
              </a:ext>
            </a:extLst>
          </p:cNvPr>
          <p:cNvSpPr>
            <a:spLocks noGrp="1"/>
          </p:cNvSpPr>
          <p:nvPr>
            <p:ph idx="1"/>
          </p:nvPr>
        </p:nvSpPr>
        <p:spPr/>
        <p:txBody>
          <a:bodyPr/>
          <a:lstStyle/>
          <a:p>
            <a:pPr marL="0" indent="0">
              <a:buNone/>
            </a:pPr>
            <a:r>
              <a:rPr lang="en-US" b="1" i="0" dirty="0">
                <a:solidFill>
                  <a:srgbClr val="0070C0"/>
                </a:solidFill>
                <a:effectLst/>
                <a:latin typeface="Söhne"/>
              </a:rPr>
              <a:t>7. Role-playing and Simulation</a:t>
            </a:r>
            <a:r>
              <a:rPr lang="en-US" b="0" i="0" dirty="0">
                <a:solidFill>
                  <a:srgbClr val="0070C0"/>
                </a:solidFill>
                <a:effectLst/>
                <a:latin typeface="Söhne"/>
              </a:rPr>
              <a:t>: </a:t>
            </a:r>
            <a:r>
              <a:rPr lang="en-US" b="0" i="0" dirty="0">
                <a:solidFill>
                  <a:srgbClr val="0D0D0D"/>
                </a:solidFill>
                <a:effectLst/>
                <a:latin typeface="Söhne"/>
              </a:rPr>
              <a:t>In some cases, group decision-making may involve role-playing or simulation exercises to explore different scenarios and their implications. This can help groups better understand the consequences of their decisions and identify potential challenges or opportunities.</a:t>
            </a:r>
          </a:p>
          <a:p>
            <a:pPr marL="0" indent="0">
              <a:buNone/>
            </a:pPr>
            <a:endParaRPr lang="en-US" dirty="0"/>
          </a:p>
        </p:txBody>
      </p:sp>
    </p:spTree>
    <p:extLst>
      <p:ext uri="{BB962C8B-B14F-4D97-AF65-F5344CB8AC3E}">
        <p14:creationId xmlns:p14="http://schemas.microsoft.com/office/powerpoint/2010/main" val="7574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9CC3-7CE1-DD6B-F9F9-DD98A15FA8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96BB4E-C714-EAFE-EA9E-41B98A97FF2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63CBB6D-FBBF-8A8B-27BC-4969E457F26C}"/>
              </a:ext>
            </a:extLst>
          </p:cNvPr>
          <p:cNvPicPr>
            <a:picLocks noChangeAspect="1"/>
          </p:cNvPicPr>
          <p:nvPr/>
        </p:nvPicPr>
        <p:blipFill rotWithShape="1">
          <a:blip r:embed="rId2"/>
          <a:srcRect b="8754"/>
          <a:stretch/>
        </p:blipFill>
        <p:spPr>
          <a:xfrm>
            <a:off x="0" y="0"/>
            <a:ext cx="12192000" cy="6857999"/>
          </a:xfrm>
          <a:prstGeom prst="rect">
            <a:avLst/>
          </a:prstGeom>
        </p:spPr>
      </p:pic>
    </p:spTree>
    <p:extLst>
      <p:ext uri="{BB962C8B-B14F-4D97-AF65-F5344CB8AC3E}">
        <p14:creationId xmlns:p14="http://schemas.microsoft.com/office/powerpoint/2010/main" val="383864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8B2F-EFB6-86A2-D128-679CB29A2B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5EC7B6-E4F7-4454-6C3B-B1FD7E4473E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CD987E7-A2A8-FED3-4D80-9ADB29492252}"/>
              </a:ext>
            </a:extLst>
          </p:cNvPr>
          <p:cNvPicPr>
            <a:picLocks noChangeAspect="1"/>
          </p:cNvPicPr>
          <p:nvPr/>
        </p:nvPicPr>
        <p:blipFill rotWithShape="1">
          <a:blip r:embed="rId2"/>
          <a:srcRect b="8369"/>
          <a:stretch/>
        </p:blipFill>
        <p:spPr>
          <a:xfrm>
            <a:off x="0" y="0"/>
            <a:ext cx="12192000" cy="6857999"/>
          </a:xfrm>
          <a:prstGeom prst="rect">
            <a:avLst/>
          </a:prstGeom>
        </p:spPr>
      </p:pic>
    </p:spTree>
    <p:extLst>
      <p:ext uri="{BB962C8B-B14F-4D97-AF65-F5344CB8AC3E}">
        <p14:creationId xmlns:p14="http://schemas.microsoft.com/office/powerpoint/2010/main" val="398845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287D-9754-A757-0B7A-AEE2C5507F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45E5E0-D027-F094-A7B7-2B938AC1FC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795A2D6-A487-F77C-64A0-CE27221FD443}"/>
              </a:ext>
            </a:extLst>
          </p:cNvPr>
          <p:cNvPicPr>
            <a:picLocks noChangeAspect="1"/>
          </p:cNvPicPr>
          <p:nvPr/>
        </p:nvPicPr>
        <p:blipFill rotWithShape="1">
          <a:blip r:embed="rId2"/>
          <a:srcRect b="10676"/>
          <a:stretch/>
        </p:blipFill>
        <p:spPr>
          <a:xfrm>
            <a:off x="0" y="0"/>
            <a:ext cx="12192000" cy="6857999"/>
          </a:xfrm>
          <a:prstGeom prst="rect">
            <a:avLst/>
          </a:prstGeom>
        </p:spPr>
      </p:pic>
    </p:spTree>
    <p:extLst>
      <p:ext uri="{BB962C8B-B14F-4D97-AF65-F5344CB8AC3E}">
        <p14:creationId xmlns:p14="http://schemas.microsoft.com/office/powerpoint/2010/main" val="1343785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9DBA-80C5-1898-117A-33980187F7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DF7B67-01D2-0960-7B83-BA2318C3197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D1B8D0-B190-62AE-E3E8-82A18FE1A820}"/>
              </a:ext>
            </a:extLst>
          </p:cNvPr>
          <p:cNvPicPr>
            <a:picLocks noChangeAspect="1"/>
          </p:cNvPicPr>
          <p:nvPr/>
        </p:nvPicPr>
        <p:blipFill rotWithShape="1">
          <a:blip r:embed="rId2"/>
          <a:srcRect b="11831"/>
          <a:stretch/>
        </p:blipFill>
        <p:spPr>
          <a:xfrm>
            <a:off x="0" y="0"/>
            <a:ext cx="12192000" cy="6857999"/>
          </a:xfrm>
          <a:prstGeom prst="rect">
            <a:avLst/>
          </a:prstGeom>
        </p:spPr>
      </p:pic>
    </p:spTree>
    <p:extLst>
      <p:ext uri="{BB962C8B-B14F-4D97-AF65-F5344CB8AC3E}">
        <p14:creationId xmlns:p14="http://schemas.microsoft.com/office/powerpoint/2010/main" val="4098571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B6918-F790-649C-62B4-D4D171C824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D58D19-EA6B-6F7A-49CA-F4E60EA2101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7A2FC1A-E8F3-611B-9B2A-4E52A529D927}"/>
              </a:ext>
            </a:extLst>
          </p:cNvPr>
          <p:cNvPicPr>
            <a:picLocks noChangeAspect="1"/>
          </p:cNvPicPr>
          <p:nvPr/>
        </p:nvPicPr>
        <p:blipFill rotWithShape="1">
          <a:blip r:embed="rId2"/>
          <a:srcRect b="11061"/>
          <a:stretch/>
        </p:blipFill>
        <p:spPr>
          <a:xfrm>
            <a:off x="0" y="0"/>
            <a:ext cx="12192000" cy="6857999"/>
          </a:xfrm>
          <a:prstGeom prst="rect">
            <a:avLst/>
          </a:prstGeom>
        </p:spPr>
      </p:pic>
    </p:spTree>
    <p:extLst>
      <p:ext uri="{BB962C8B-B14F-4D97-AF65-F5344CB8AC3E}">
        <p14:creationId xmlns:p14="http://schemas.microsoft.com/office/powerpoint/2010/main" val="748608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94F1-89C3-1E20-B2E5-AC07E10149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B72D0F-AE8B-A6FF-6617-E9CA6D23F8A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BA6C27A-C238-4175-985C-71E8BD077ACA}"/>
              </a:ext>
            </a:extLst>
          </p:cNvPr>
          <p:cNvPicPr>
            <a:picLocks noChangeAspect="1"/>
          </p:cNvPicPr>
          <p:nvPr/>
        </p:nvPicPr>
        <p:blipFill rotWithShape="1">
          <a:blip r:embed="rId2"/>
          <a:srcRect b="8754"/>
          <a:stretch/>
        </p:blipFill>
        <p:spPr>
          <a:xfrm>
            <a:off x="0" y="0"/>
            <a:ext cx="12192000" cy="6857999"/>
          </a:xfrm>
          <a:prstGeom prst="rect">
            <a:avLst/>
          </a:prstGeom>
        </p:spPr>
      </p:pic>
    </p:spTree>
    <p:extLst>
      <p:ext uri="{BB962C8B-B14F-4D97-AF65-F5344CB8AC3E}">
        <p14:creationId xmlns:p14="http://schemas.microsoft.com/office/powerpoint/2010/main" val="895917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1678</Words>
  <Application>Microsoft Office PowerPoint</Application>
  <PresentationFormat>Widescreen</PresentationFormat>
  <Paragraphs>87</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Söhne</vt:lpstr>
      <vt:lpstr>Wingdings</vt:lpstr>
      <vt:lpstr>Office Theme</vt:lpstr>
      <vt:lpstr>PowerPoint Presentation</vt:lpstr>
      <vt:lpstr>Decision Making</vt:lpstr>
      <vt:lpstr>Decision Making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Decision Making Conditions/Alternatives</vt:lpstr>
      <vt:lpstr>Decision Making Conditions/Alternatives</vt:lpstr>
      <vt:lpstr>Decision Making Conditions/Alternatives</vt:lpstr>
      <vt:lpstr>PowerPoint Presentation</vt:lpstr>
      <vt:lpstr>Decision Making Conditions/Alternatives</vt:lpstr>
      <vt:lpstr>Decision Making Conditions/Alternatives</vt:lpstr>
      <vt:lpstr>Decision Making Conditions/Alternatives</vt:lpstr>
      <vt:lpstr>Decision making styles</vt:lpstr>
      <vt:lpstr>Decision making styles</vt:lpstr>
      <vt:lpstr>Decision making styles</vt:lpstr>
      <vt:lpstr>Decision making styles</vt:lpstr>
      <vt:lpstr>Group Decision Making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SPACE</dc:creator>
  <cp:lastModifiedBy>IT SPACE</cp:lastModifiedBy>
  <cp:revision>7</cp:revision>
  <dcterms:created xsi:type="dcterms:W3CDTF">2024-02-19T15:48:59Z</dcterms:created>
  <dcterms:modified xsi:type="dcterms:W3CDTF">2025-02-06T15:37:28Z</dcterms:modified>
</cp:coreProperties>
</file>